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8" r:id="rId3"/>
    <p:sldId id="283" r:id="rId4"/>
    <p:sldId id="261" r:id="rId5"/>
    <p:sldId id="284" r:id="rId6"/>
    <p:sldId id="277" r:id="rId7"/>
    <p:sldId id="285" r:id="rId8"/>
    <p:sldId id="263" r:id="rId9"/>
    <p:sldId id="287" r:id="rId10"/>
    <p:sldId id="265" r:id="rId11"/>
    <p:sldId id="266" r:id="rId12"/>
    <p:sldId id="267" r:id="rId13"/>
    <p:sldId id="288" r:id="rId14"/>
    <p:sldId id="290" r:id="rId15"/>
    <p:sldId id="291" r:id="rId16"/>
    <p:sldId id="269" r:id="rId17"/>
    <p:sldId id="272" r:id="rId18"/>
    <p:sldId id="292" r:id="rId19"/>
    <p:sldId id="270" r:id="rId20"/>
    <p:sldId id="271" r:id="rId21"/>
    <p:sldId id="274" r:id="rId22"/>
    <p:sldId id="293" r:id="rId23"/>
    <p:sldId id="294" r:id="rId24"/>
    <p:sldId id="295" r:id="rId25"/>
  </p:sldIdLst>
  <p:sldSz cx="9144000" cy="5143500" type="screen16x9"/>
  <p:notesSz cx="6858000" cy="9144000"/>
  <p:embeddedFontLst>
    <p:embeddedFont>
      <p:font typeface="AppleSDGothicNeoB00" panose="02000503000000000000" pitchFamily="2" charset="-127"/>
      <p:regular r:id="rId27"/>
    </p:embeddedFont>
    <p:embeddedFont>
      <p:font typeface="AppleSDGothicNeoEB00" panose="02000503000000000000" pitchFamily="2" charset="-127"/>
      <p:regular r:id="rId28"/>
    </p:embeddedFont>
    <p:embeddedFont>
      <p:font typeface="AppleSDGothicNeoH00" panose="02000503000000000000" pitchFamily="2" charset="-127"/>
      <p:regular r:id="rId29"/>
    </p:embeddedFont>
    <p:embeddedFont>
      <p:font typeface="AppleSDGothicNeoL00" panose="02000503000000000000" pitchFamily="2" charset="-127"/>
      <p:regular r:id="rId30"/>
    </p:embeddedFont>
    <p:embeddedFont>
      <p:font typeface="Prompt" panose="020B0600000101010101" charset="-34"/>
      <p:regular r:id="rId31"/>
      <p:bold r:id="rId32"/>
      <p:italic r:id="rId33"/>
      <p:boldItalic r:id="rId34"/>
    </p:embeddedFont>
    <p:embeddedFont>
      <p:font typeface="Simplified Arabic" panose="02020603050405020304" pitchFamily="18" charset="-78"/>
      <p:regular r:id="rId35"/>
      <p:bold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FF"/>
    <a:srgbClr val="000000"/>
    <a:srgbClr val="0080FF"/>
    <a:srgbClr val="6D9D88"/>
    <a:srgbClr val="FBD14B"/>
    <a:srgbClr val="79A8A9"/>
    <a:srgbClr val="1EC0FF"/>
    <a:srgbClr val="6A60A9"/>
    <a:srgbClr val="0406FF"/>
    <a:srgbClr val="0D5B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126" y="4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gif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c0955a8162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c0955a8162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c0955a8162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c0955a8162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c0955a8162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c0955a8162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c0955a8162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c0955a8162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오픈 라이브러리를 적용하려면 dataset의 format을 맞춰줘야하는데, 각 모델마다 다르고 dataset의 크기가 큰 경우에는 큰 문제가 될 수 있습니다.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VOC xml과 YOLO Pytorch txt 형식을 따르려면 이미지당 한개의 xml이나 txt파일을 생성해야 합니다.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38323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c0955a8162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c0955a8162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오픈 라이브러리를 적용하려면 dataset의 format을 맞춰줘야하는데, 각 모델마다 다르고 dataset의 크기가 큰 경우에는 큰 문제가 될 수 있습니다.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VOC xml과 YOLO Pytorch txt 형식을 따르려면 이미지당 한개의 xml이나 txt파일을 생성해야 합니다.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36666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c0955a8162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c0955a8162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오픈 라이브러리를 적용하려면 dataset의 format을 맞춰줘야하는데, 각 모델마다 다르고 dataset의 크기가 큰 경우에는 큰 문제가 될 수 있습니다.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VOC xml과 YOLO Pytorch txt 형식을 따르려면 이미지당 한개의 xml이나 txt파일을 생성해야 합니다.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813300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c0955a8162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c0955a8162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c0955a8162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c0955a8162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c0955a8162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c0955a8162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92652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c0955a8162_3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c0955a8162_3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0955a816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0955a816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c0955a8162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c0955a8162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c0955a8162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c0955a8162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c0955a8162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c0955a8162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12388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c0955a8162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c0955a8162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25221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c0955a8162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c0955a8162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36826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0955a816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0955a816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02939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0955a816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0955a816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0955a816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0955a816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15707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0955a816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0955a816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81042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0955a816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0955a816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97870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0955a8162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0955a8162_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0955a8162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0955a8162_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3095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roboflow.com/format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roboflow.com/formats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roboflow.com/formats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gif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png"/><Relationship Id="rId5" Type="http://schemas.openxmlformats.org/officeDocument/2006/relationships/image" Target="../media/image24.gif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ithub.com/ultralytics/yolov5" TargetMode="External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ltralytics/yolov5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ltralytics/yolov5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실외, 도로, 거리이(가) 표시된 사진&#10;&#10;자동 생성된 설명">
            <a:extLst>
              <a:ext uri="{FF2B5EF4-FFF2-40B4-BE49-F238E27FC236}">
                <a16:creationId xmlns:a16="http://schemas.microsoft.com/office/drawing/2014/main" id="{6A867C57-9588-4F88-A06B-FCB702024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E0D52E8-AAC9-49CD-9871-31BDE6F564B1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12121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7F808E39-B4A1-4DC1-8860-03F428D966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366682"/>
            <a:ext cx="9144000" cy="5143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472D26-5EDC-4A96-95E5-5F5E4ED57E2C}"/>
              </a:ext>
            </a:extLst>
          </p:cNvPr>
          <p:cNvSpPr txBox="1"/>
          <p:nvPr/>
        </p:nvSpPr>
        <p:spPr>
          <a:xfrm>
            <a:off x="5537615" y="2135849"/>
            <a:ext cx="35069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LikeLion</a:t>
            </a:r>
            <a:r>
              <a:rPr lang="en-US" altLang="ko-KR" sz="12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-AI FINAL PROJECT </a:t>
            </a:r>
          </a:p>
          <a:p>
            <a:pPr algn="r"/>
            <a:r>
              <a:rPr lang="en-US" altLang="ko-KR" sz="12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Team 3 </a:t>
            </a:r>
            <a:r>
              <a:rPr lang="ko-KR" altLang="en-US" sz="12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강혜승</a:t>
            </a:r>
            <a:r>
              <a:rPr lang="ko-KR" altLang="en-US" sz="12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고수진 김연주 </a:t>
            </a:r>
            <a:r>
              <a:rPr lang="ko-KR" altLang="en-US" sz="1200" dirty="0" err="1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신원희</a:t>
            </a:r>
            <a:r>
              <a:rPr lang="ko-KR" altLang="en-US" sz="12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허정은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/>
        </p:nvSpPr>
        <p:spPr>
          <a:xfrm>
            <a:off x="383150" y="486725"/>
            <a:ext cx="1554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2"/>
          <p:cNvSpPr txBox="1"/>
          <p:nvPr/>
        </p:nvSpPr>
        <p:spPr>
          <a:xfrm>
            <a:off x="651251" y="1516747"/>
            <a:ext cx="2209849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i="1" dirty="0">
                <a:latin typeface="Simplified Arabic" panose="020B0604020202020204" pitchFamily="18" charset="-78"/>
                <a:cs typeface="Simplified Arabic" panose="020B0604020202020204" pitchFamily="18" charset="-78"/>
              </a:rPr>
              <a:t>Selective Search</a:t>
            </a:r>
            <a:endParaRPr i="1" dirty="0">
              <a:latin typeface="Simplified Arabic" panose="020B0604020202020204" pitchFamily="18" charset="-78"/>
              <a:cs typeface="Simplified Arabic" panose="020B0604020202020204" pitchFamily="18" charset="-78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i="1" dirty="0">
                <a:latin typeface="Simplified Arabic" panose="020B0604020202020204" pitchFamily="18" charset="-78"/>
                <a:cs typeface="Simplified Arabic" panose="020B0604020202020204" pitchFamily="18" charset="-78"/>
              </a:rPr>
              <a:t>Region Proposal Network </a:t>
            </a:r>
            <a:endParaRPr i="1" dirty="0">
              <a:latin typeface="Simplified Arabic" panose="020B0604020202020204" pitchFamily="18" charset="-78"/>
              <a:cs typeface="Simplified Arabic" panose="020B0604020202020204" pitchFamily="18" charset="-78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i="1" dirty="0">
                <a:latin typeface="Simplified Arabic" panose="020B0604020202020204" pitchFamily="18" charset="-78"/>
                <a:cs typeface="Simplified Arabic" panose="020B0604020202020204" pitchFamily="18" charset="-78"/>
              </a:rPr>
              <a:t>Etc </a:t>
            </a:r>
            <a:endParaRPr i="1" dirty="0">
              <a:latin typeface="Simplified Arabic" panose="020B0604020202020204" pitchFamily="18" charset="-78"/>
              <a:cs typeface="Simplified Arabic" panose="020B0604020202020204" pitchFamily="18" charset="-78"/>
            </a:endParaRPr>
          </a:p>
        </p:txBody>
      </p:sp>
      <p:sp>
        <p:nvSpPr>
          <p:cNvPr id="136" name="Google Shape;136;p22"/>
          <p:cNvSpPr/>
          <p:nvPr/>
        </p:nvSpPr>
        <p:spPr>
          <a:xfrm>
            <a:off x="686400" y="825669"/>
            <a:ext cx="2174700" cy="6111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dirty="0">
                <a:solidFill>
                  <a:schemeClr val="dk1"/>
                </a:solidFill>
                <a:latin typeface="Simplified Arabic" panose="020B0604020202020204" pitchFamily="18" charset="-78"/>
                <a:cs typeface="Simplified Arabic" panose="020B0604020202020204" pitchFamily="18" charset="-78"/>
              </a:rPr>
              <a:t>Region Proposal</a:t>
            </a:r>
            <a:endParaRPr dirty="0">
              <a:latin typeface="Simplified Arabic" panose="020B0604020202020204" pitchFamily="18" charset="-78"/>
              <a:cs typeface="Simplified Arabic" panose="020B0604020202020204" pitchFamily="18" charset="-78"/>
            </a:endParaRPr>
          </a:p>
        </p:txBody>
      </p:sp>
      <p:sp>
        <p:nvSpPr>
          <p:cNvPr id="137" name="Google Shape;137;p22"/>
          <p:cNvSpPr/>
          <p:nvPr/>
        </p:nvSpPr>
        <p:spPr>
          <a:xfrm>
            <a:off x="3429600" y="825669"/>
            <a:ext cx="2174700" cy="6111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Simplified Arabic" panose="020B0604020202020204" pitchFamily="18" charset="-78"/>
                <a:cs typeface="Simplified Arabic" panose="020B0604020202020204" pitchFamily="18" charset="-78"/>
              </a:rPr>
              <a:t>Classfication</a:t>
            </a:r>
            <a:endParaRPr>
              <a:latin typeface="Simplified Arabic" panose="020B0604020202020204" pitchFamily="18" charset="-78"/>
              <a:cs typeface="Simplified Arabic" panose="020B0604020202020204" pitchFamily="18" charset="-78"/>
            </a:endParaRPr>
          </a:p>
        </p:txBody>
      </p:sp>
      <p:sp>
        <p:nvSpPr>
          <p:cNvPr id="138" name="Google Shape;138;p22"/>
          <p:cNvSpPr/>
          <p:nvPr/>
        </p:nvSpPr>
        <p:spPr>
          <a:xfrm>
            <a:off x="6091250" y="914975"/>
            <a:ext cx="310800" cy="1353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2"/>
          <p:cNvSpPr/>
          <p:nvPr/>
        </p:nvSpPr>
        <p:spPr>
          <a:xfrm>
            <a:off x="6548450" y="914950"/>
            <a:ext cx="310800" cy="1353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2"/>
          <p:cNvSpPr/>
          <p:nvPr/>
        </p:nvSpPr>
        <p:spPr>
          <a:xfrm>
            <a:off x="7023250" y="946601"/>
            <a:ext cx="310800" cy="6156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2"/>
          <p:cNvSpPr txBox="1"/>
          <p:nvPr/>
        </p:nvSpPr>
        <p:spPr>
          <a:xfrm>
            <a:off x="5921950" y="541917"/>
            <a:ext cx="2671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i="1" dirty="0">
                <a:solidFill>
                  <a:srgbClr val="E06666"/>
                </a:solidFill>
                <a:latin typeface="Simplified Arabic" panose="020B0604020202020204" pitchFamily="18" charset="-78"/>
                <a:cs typeface="Simplified Arabic" panose="020B0604020202020204" pitchFamily="18" charset="-78"/>
              </a:rPr>
              <a:t>For Each Proposed Region</a:t>
            </a:r>
            <a:endParaRPr i="1" dirty="0">
              <a:solidFill>
                <a:srgbClr val="E06666"/>
              </a:solidFill>
              <a:latin typeface="Simplified Arabic" panose="020B0604020202020204" pitchFamily="18" charset="-78"/>
              <a:cs typeface="Simplified Arabic" panose="020B0604020202020204" pitchFamily="18" charset="-78"/>
            </a:endParaRPr>
          </a:p>
        </p:txBody>
      </p:sp>
      <p:sp>
        <p:nvSpPr>
          <p:cNvPr id="142" name="Google Shape;142;p22"/>
          <p:cNvSpPr txBox="1"/>
          <p:nvPr/>
        </p:nvSpPr>
        <p:spPr>
          <a:xfrm>
            <a:off x="7371300" y="1098148"/>
            <a:ext cx="1574100" cy="10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latin typeface="Simplified Arabic" panose="020B0604020202020204" pitchFamily="18" charset="-78"/>
                <a:cs typeface="Simplified Arabic" panose="020B0604020202020204" pitchFamily="18" charset="-78"/>
              </a:rPr>
              <a:t>Multi class </a:t>
            </a:r>
            <a:endParaRPr sz="1100" dirty="0">
              <a:latin typeface="Simplified Arabic" panose="020B0604020202020204" pitchFamily="18" charset="-78"/>
              <a:cs typeface="Simplified Arabic" panose="020B0604020202020204" pitchFamily="18" charset="-78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latin typeface="Simplified Arabic" panose="020B0604020202020204" pitchFamily="18" charset="-78"/>
                <a:cs typeface="Simplified Arabic" panose="020B0604020202020204" pitchFamily="18" charset="-78"/>
              </a:rPr>
              <a:t>classfication</a:t>
            </a:r>
            <a:endParaRPr sz="1100" dirty="0">
              <a:latin typeface="Simplified Arabic" panose="020B0604020202020204" pitchFamily="18" charset="-78"/>
              <a:cs typeface="Simplified Arabic" panose="020B0604020202020204" pitchFamily="18" charset="-78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Simplified Arabic" panose="020B0604020202020204" pitchFamily="18" charset="-78"/>
              <a:cs typeface="Simplified Arabic" panose="020B0604020202020204" pitchFamily="18" charset="-78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latin typeface="Simplified Arabic" panose="020B0604020202020204" pitchFamily="18" charset="-78"/>
                <a:cs typeface="Simplified Arabic" panose="020B0604020202020204" pitchFamily="18" charset="-78"/>
              </a:rPr>
              <a:t>Boundingbox </a:t>
            </a:r>
            <a:endParaRPr sz="1100" dirty="0">
              <a:latin typeface="Simplified Arabic" panose="020B0604020202020204" pitchFamily="18" charset="-78"/>
              <a:cs typeface="Simplified Arabic" panose="020B0604020202020204" pitchFamily="18" charset="-78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latin typeface="Simplified Arabic" panose="020B0604020202020204" pitchFamily="18" charset="-78"/>
                <a:cs typeface="Simplified Arabic" panose="020B0604020202020204" pitchFamily="18" charset="-78"/>
              </a:rPr>
              <a:t>regression</a:t>
            </a:r>
            <a:endParaRPr sz="1100" dirty="0">
              <a:latin typeface="Simplified Arabic" panose="020B0604020202020204" pitchFamily="18" charset="-78"/>
              <a:cs typeface="Simplified Arabic" panose="020B0604020202020204" pitchFamily="18" charset="-78"/>
            </a:endParaRPr>
          </a:p>
        </p:txBody>
      </p:sp>
      <p:sp>
        <p:nvSpPr>
          <p:cNvPr id="143" name="Google Shape;143;p22"/>
          <p:cNvSpPr/>
          <p:nvPr/>
        </p:nvSpPr>
        <p:spPr>
          <a:xfrm>
            <a:off x="686400" y="3434700"/>
            <a:ext cx="2174700" cy="6111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Simplified Arabic" panose="020B0604020202020204" pitchFamily="18" charset="-78"/>
                <a:cs typeface="Simplified Arabic" panose="020B0604020202020204" pitchFamily="18" charset="-78"/>
              </a:rPr>
              <a:t>Conv Layers</a:t>
            </a:r>
            <a:endParaRPr>
              <a:latin typeface="Simplified Arabic" panose="020B0604020202020204" pitchFamily="18" charset="-78"/>
              <a:cs typeface="Simplified Arabic" panose="020B0604020202020204" pitchFamily="18" charset="-78"/>
            </a:endParaRPr>
          </a:p>
        </p:txBody>
      </p:sp>
      <p:sp>
        <p:nvSpPr>
          <p:cNvPr id="144" name="Google Shape;144;p22"/>
          <p:cNvSpPr txBox="1"/>
          <p:nvPr/>
        </p:nvSpPr>
        <p:spPr>
          <a:xfrm>
            <a:off x="686400" y="4173150"/>
            <a:ext cx="2188092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i="1" dirty="0">
                <a:latin typeface="Simplified Arabic" panose="020B0604020202020204" pitchFamily="18" charset="-78"/>
                <a:cs typeface="Simplified Arabic" panose="020B0604020202020204" pitchFamily="18" charset="-78"/>
              </a:rPr>
              <a:t>Future Extraction</a:t>
            </a:r>
            <a:endParaRPr i="1" dirty="0">
              <a:latin typeface="Simplified Arabic" panose="020B0604020202020204" pitchFamily="18" charset="-78"/>
              <a:cs typeface="Simplified Arabic" panose="020B0604020202020204" pitchFamily="18" charset="-78"/>
            </a:endParaRPr>
          </a:p>
        </p:txBody>
      </p:sp>
      <p:sp>
        <p:nvSpPr>
          <p:cNvPr id="145" name="Google Shape;145;p22"/>
          <p:cNvSpPr/>
          <p:nvPr/>
        </p:nvSpPr>
        <p:spPr>
          <a:xfrm>
            <a:off x="3883108" y="3186442"/>
            <a:ext cx="202228" cy="948308"/>
          </a:xfrm>
          <a:prstGeom prst="cube">
            <a:avLst>
              <a:gd name="adj" fmla="val 25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2"/>
          <p:cNvSpPr txBox="1"/>
          <p:nvPr/>
        </p:nvSpPr>
        <p:spPr>
          <a:xfrm>
            <a:off x="4113728" y="3428417"/>
            <a:ext cx="465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. . . </a:t>
            </a:r>
            <a:endParaRPr dirty="0"/>
          </a:p>
        </p:txBody>
      </p:sp>
      <p:sp>
        <p:nvSpPr>
          <p:cNvPr id="148" name="Google Shape;148;p22"/>
          <p:cNvSpPr txBox="1"/>
          <p:nvPr/>
        </p:nvSpPr>
        <p:spPr>
          <a:xfrm>
            <a:off x="3124800" y="4096950"/>
            <a:ext cx="243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i="1">
                <a:latin typeface="Simplified Arabic" panose="020B0604020202020204" pitchFamily="18" charset="-78"/>
                <a:cs typeface="Simplified Arabic" panose="020B0604020202020204" pitchFamily="18" charset="-78"/>
              </a:rPr>
              <a:t>Future Maps</a:t>
            </a:r>
            <a:endParaRPr i="1">
              <a:latin typeface="Simplified Arabic" panose="020B0604020202020204" pitchFamily="18" charset="-78"/>
              <a:cs typeface="Simplified Arabic" panose="020B0604020202020204" pitchFamily="18" charset="-78"/>
            </a:endParaRPr>
          </a:p>
        </p:txBody>
      </p:sp>
      <p:sp>
        <p:nvSpPr>
          <p:cNvPr id="149" name="Google Shape;149;p22"/>
          <p:cNvSpPr txBox="1"/>
          <p:nvPr/>
        </p:nvSpPr>
        <p:spPr>
          <a:xfrm>
            <a:off x="7303235" y="3581559"/>
            <a:ext cx="1574100" cy="10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latin typeface="Simplified Arabic" panose="020B0604020202020204" pitchFamily="18" charset="-78"/>
                <a:cs typeface="Simplified Arabic" panose="020B0604020202020204" pitchFamily="18" charset="-78"/>
              </a:rPr>
              <a:t>Multi class </a:t>
            </a:r>
            <a:endParaRPr sz="1100" dirty="0">
              <a:latin typeface="Simplified Arabic" panose="020B0604020202020204" pitchFamily="18" charset="-78"/>
              <a:cs typeface="Simplified Arabic" panose="020B0604020202020204" pitchFamily="18" charset="-78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latin typeface="Simplified Arabic" panose="020B0604020202020204" pitchFamily="18" charset="-78"/>
                <a:cs typeface="Simplified Arabic" panose="020B0604020202020204" pitchFamily="18" charset="-78"/>
              </a:rPr>
              <a:t>classfication</a:t>
            </a:r>
            <a:endParaRPr sz="1100" dirty="0">
              <a:latin typeface="Simplified Arabic" panose="020B0604020202020204" pitchFamily="18" charset="-78"/>
              <a:cs typeface="Simplified Arabic" panose="020B0604020202020204" pitchFamily="18" charset="-78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Simplified Arabic" panose="020B0604020202020204" pitchFamily="18" charset="-78"/>
              <a:cs typeface="Simplified Arabic" panose="020B0604020202020204" pitchFamily="18" charset="-78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latin typeface="Simplified Arabic" panose="020B0604020202020204" pitchFamily="18" charset="-78"/>
                <a:cs typeface="Simplified Arabic" panose="020B0604020202020204" pitchFamily="18" charset="-78"/>
              </a:rPr>
              <a:t>Boundingbox </a:t>
            </a:r>
            <a:endParaRPr sz="1100" dirty="0">
              <a:latin typeface="Simplified Arabic" panose="020B0604020202020204" pitchFamily="18" charset="-78"/>
              <a:cs typeface="Simplified Arabic" panose="020B0604020202020204" pitchFamily="18" charset="-78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latin typeface="Simplified Arabic" panose="020B0604020202020204" pitchFamily="18" charset="-78"/>
                <a:cs typeface="Simplified Arabic" panose="020B0604020202020204" pitchFamily="18" charset="-78"/>
              </a:rPr>
              <a:t>regression</a:t>
            </a:r>
            <a:endParaRPr sz="1100" dirty="0">
              <a:latin typeface="Simplified Arabic" panose="020B0604020202020204" pitchFamily="18" charset="-78"/>
              <a:cs typeface="Simplified Arabic" panose="020B0604020202020204" pitchFamily="18" charset="-78"/>
            </a:endParaRPr>
          </a:p>
        </p:txBody>
      </p:sp>
      <p:sp>
        <p:nvSpPr>
          <p:cNvPr id="150" name="Google Shape;150;p22"/>
          <p:cNvSpPr txBox="1"/>
          <p:nvPr/>
        </p:nvSpPr>
        <p:spPr>
          <a:xfrm>
            <a:off x="5412235" y="3047313"/>
            <a:ext cx="3484725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i="1" dirty="0">
                <a:solidFill>
                  <a:srgbClr val="E06666"/>
                </a:solidFill>
                <a:latin typeface="Simplified Arabic" panose="020B0604020202020204" pitchFamily="18" charset="-78"/>
                <a:cs typeface="Simplified Arabic" panose="020B0604020202020204" pitchFamily="18" charset="-78"/>
              </a:rPr>
              <a:t>For Each Grid or Spatial Location</a:t>
            </a:r>
            <a:endParaRPr i="1" dirty="0">
              <a:solidFill>
                <a:srgbClr val="E06666"/>
              </a:solidFill>
              <a:latin typeface="Simplified Arabic" panose="020B0604020202020204" pitchFamily="18" charset="-78"/>
              <a:cs typeface="Simplified Arabic" panose="020B0604020202020204" pitchFamily="18" charset="-78"/>
            </a:endParaRPr>
          </a:p>
        </p:txBody>
      </p:sp>
      <p:sp>
        <p:nvSpPr>
          <p:cNvPr id="151" name="Google Shape;151;p22"/>
          <p:cNvSpPr txBox="1"/>
          <p:nvPr/>
        </p:nvSpPr>
        <p:spPr>
          <a:xfrm>
            <a:off x="5777600" y="4911900"/>
            <a:ext cx="3458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/>
              <a:t>출처 hoya012.github.io .</a:t>
            </a:r>
            <a:r>
              <a:rPr lang="ko" sz="800"/>
              <a:t> </a:t>
            </a:r>
            <a:r>
              <a:rPr lang="ko" sz="700">
                <a:solidFill>
                  <a:schemeClr val="dk1"/>
                </a:solidFill>
              </a:rPr>
              <a:t>https://nuggy875.tistory.com/20</a:t>
            </a:r>
            <a:endParaRPr sz="300"/>
          </a:p>
        </p:txBody>
      </p:sp>
      <p:sp>
        <p:nvSpPr>
          <p:cNvPr id="152" name="Google Shape;152;p22"/>
          <p:cNvSpPr txBox="1"/>
          <p:nvPr/>
        </p:nvSpPr>
        <p:spPr>
          <a:xfrm>
            <a:off x="3286271" y="1479184"/>
            <a:ext cx="2477279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i="1" u="sng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Prompt"/>
                <a:sym typeface="Prompt"/>
              </a:rPr>
              <a:t>정확도가 높지만 느리다</a:t>
            </a:r>
            <a:endParaRPr sz="1200" i="1" u="sng" dirty="0">
              <a:latin typeface="AppleSDGothicNeoB00" panose="02000503000000000000" pitchFamily="2" charset="-127"/>
              <a:ea typeface="AppleSDGothicNeoB00" panose="02000503000000000000" pitchFamily="2" charset="-127"/>
              <a:cs typeface="Prompt"/>
              <a:sym typeface="Prompt"/>
            </a:endParaRPr>
          </a:p>
        </p:txBody>
      </p:sp>
      <p:sp>
        <p:nvSpPr>
          <p:cNvPr id="153" name="Google Shape;153;p22"/>
          <p:cNvSpPr txBox="1"/>
          <p:nvPr/>
        </p:nvSpPr>
        <p:spPr>
          <a:xfrm>
            <a:off x="3343600" y="4398125"/>
            <a:ext cx="2068635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i="1" u="sng" dirty="0">
                <a:latin typeface="AppleSDGothicNeoB00" panose="02000503000000000000" pitchFamily="2" charset="-127"/>
                <a:ea typeface="AppleSDGothicNeoB00" panose="02000503000000000000" pitchFamily="2" charset="-127"/>
                <a:cs typeface="Prompt"/>
                <a:sym typeface="Prompt"/>
              </a:rPr>
              <a:t>빠르지만 정확도가 떨어진다 </a:t>
            </a:r>
            <a:endParaRPr sz="1200" i="1" u="sng" dirty="0">
              <a:latin typeface="AppleSDGothicNeoB00" panose="02000503000000000000" pitchFamily="2" charset="-127"/>
              <a:ea typeface="AppleSDGothicNeoB00" panose="02000503000000000000" pitchFamily="2" charset="-127"/>
              <a:cs typeface="Prompt"/>
              <a:sym typeface="Prompt"/>
            </a:endParaRPr>
          </a:p>
        </p:txBody>
      </p:sp>
      <p:sp>
        <p:nvSpPr>
          <p:cNvPr id="154" name="Google Shape;154;p22"/>
          <p:cNvSpPr/>
          <p:nvPr/>
        </p:nvSpPr>
        <p:spPr>
          <a:xfrm>
            <a:off x="7023250" y="1632401"/>
            <a:ext cx="310800" cy="6156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2"/>
          <p:cNvSpPr/>
          <p:nvPr/>
        </p:nvSpPr>
        <p:spPr>
          <a:xfrm>
            <a:off x="6015050" y="3409509"/>
            <a:ext cx="310800" cy="1353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2"/>
          <p:cNvSpPr/>
          <p:nvPr/>
        </p:nvSpPr>
        <p:spPr>
          <a:xfrm>
            <a:off x="6472250" y="3409509"/>
            <a:ext cx="310800" cy="1353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2"/>
          <p:cNvSpPr/>
          <p:nvPr/>
        </p:nvSpPr>
        <p:spPr>
          <a:xfrm>
            <a:off x="6947050" y="3411459"/>
            <a:ext cx="310800" cy="6156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2"/>
          <p:cNvSpPr/>
          <p:nvPr/>
        </p:nvSpPr>
        <p:spPr>
          <a:xfrm>
            <a:off x="6947050" y="4097259"/>
            <a:ext cx="310800" cy="6156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1C8AED0-06B3-4A6D-9D4C-AB646ABDAD46}"/>
              </a:ext>
            </a:extLst>
          </p:cNvPr>
          <p:cNvSpPr/>
          <p:nvPr/>
        </p:nvSpPr>
        <p:spPr>
          <a:xfrm>
            <a:off x="458640" y="574449"/>
            <a:ext cx="8210560" cy="1883331"/>
          </a:xfrm>
          <a:prstGeom prst="rect">
            <a:avLst/>
          </a:prstGeom>
          <a:noFill/>
          <a:ln w="57150">
            <a:solidFill>
              <a:srgbClr val="79A8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9B37F916-A3CA-4C7E-AAE7-C7A85FC82849}"/>
              </a:ext>
            </a:extLst>
          </p:cNvPr>
          <p:cNvSpPr/>
          <p:nvPr/>
        </p:nvSpPr>
        <p:spPr>
          <a:xfrm>
            <a:off x="458632" y="205253"/>
            <a:ext cx="2223169" cy="338088"/>
          </a:xfrm>
          <a:prstGeom prst="rect">
            <a:avLst/>
          </a:prstGeom>
          <a:solidFill>
            <a:srgbClr val="79A8A9"/>
          </a:solidFill>
          <a:ln w="57150">
            <a:solidFill>
              <a:srgbClr val="79A8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</a:t>
            </a:r>
            <a:r>
              <a:rPr lang="en-US" altLang="ko-KR" sz="1600" dirty="0"/>
              <a:t> STAGE DETECTOR</a:t>
            </a:r>
            <a:endParaRPr lang="ko-KR" altLang="en-US" sz="1600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729D7FD2-128A-4154-9977-032EB347C8AF}"/>
              </a:ext>
            </a:extLst>
          </p:cNvPr>
          <p:cNvSpPr/>
          <p:nvPr/>
        </p:nvSpPr>
        <p:spPr>
          <a:xfrm>
            <a:off x="458632" y="3032030"/>
            <a:ext cx="8210560" cy="1866021"/>
          </a:xfrm>
          <a:prstGeom prst="rect">
            <a:avLst/>
          </a:prstGeom>
          <a:noFill/>
          <a:ln w="57150">
            <a:solidFill>
              <a:srgbClr val="6D9D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BE86C27-68FC-4B0F-BA15-D0FEFCA5C390}"/>
              </a:ext>
            </a:extLst>
          </p:cNvPr>
          <p:cNvSpPr/>
          <p:nvPr/>
        </p:nvSpPr>
        <p:spPr>
          <a:xfrm>
            <a:off x="458624" y="2664330"/>
            <a:ext cx="2223169" cy="338088"/>
          </a:xfrm>
          <a:prstGeom prst="rect">
            <a:avLst/>
          </a:prstGeom>
          <a:solidFill>
            <a:srgbClr val="6D9D88"/>
          </a:solidFill>
          <a:ln w="57150">
            <a:solidFill>
              <a:srgbClr val="6D9D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</a:t>
            </a:r>
            <a:r>
              <a:rPr lang="en-US" altLang="ko-KR" sz="1600" dirty="0"/>
              <a:t> STAGE DETECTOR</a:t>
            </a:r>
            <a:endParaRPr lang="ko-KR" altLang="en-US" sz="1600" dirty="0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78999D8B-D9F1-489E-851F-30389AF39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472850" y="1729117"/>
            <a:ext cx="2337979" cy="1457325"/>
          </a:xfrm>
          <a:prstGeom prst="rect">
            <a:avLst/>
          </a:prstGeom>
        </p:spPr>
      </p:pic>
      <p:sp>
        <p:nvSpPr>
          <p:cNvPr id="34" name="Google Shape;145;p22">
            <a:extLst>
              <a:ext uri="{FF2B5EF4-FFF2-40B4-BE49-F238E27FC236}">
                <a16:creationId xmlns:a16="http://schemas.microsoft.com/office/drawing/2014/main" id="{10D45183-F6C1-4251-AA72-752394DB2D0A}"/>
              </a:ext>
            </a:extLst>
          </p:cNvPr>
          <p:cNvSpPr/>
          <p:nvPr/>
        </p:nvSpPr>
        <p:spPr>
          <a:xfrm>
            <a:off x="4560194" y="3186442"/>
            <a:ext cx="202228" cy="948308"/>
          </a:xfrm>
          <a:prstGeom prst="cube">
            <a:avLst>
              <a:gd name="adj" fmla="val 25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4;p20">
            <a:extLst>
              <a:ext uri="{FF2B5EF4-FFF2-40B4-BE49-F238E27FC236}">
                <a16:creationId xmlns:a16="http://schemas.microsoft.com/office/drawing/2014/main" id="{4BBBA5A9-C213-4607-A03C-1EFB6FBD5A33}"/>
              </a:ext>
            </a:extLst>
          </p:cNvPr>
          <p:cNvSpPr txBox="1"/>
          <p:nvPr/>
        </p:nvSpPr>
        <p:spPr>
          <a:xfrm>
            <a:off x="255100" y="315275"/>
            <a:ext cx="34782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altLang="ko" sz="2800" i="1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R-CNN </a:t>
            </a:r>
          </a:p>
          <a:p>
            <a:pPr lvl="0"/>
            <a:r>
              <a:rPr lang="en-US" altLang="ko" sz="2800" i="1" dirty="0">
                <a:highlight>
                  <a:srgbClr val="FBD14B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: 2 STAGE </a:t>
            </a:r>
            <a:endParaRPr sz="2800" i="1" dirty="0">
              <a:highlight>
                <a:srgbClr val="FBD14B"/>
              </a:highlight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pic>
        <p:nvPicPr>
          <p:cNvPr id="165" name="Google Shape;16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9424" y="1609825"/>
            <a:ext cx="3139925" cy="20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7408" y="1609825"/>
            <a:ext cx="3097750" cy="20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3"/>
          <p:cNvSpPr txBox="1"/>
          <p:nvPr/>
        </p:nvSpPr>
        <p:spPr>
          <a:xfrm>
            <a:off x="1246346" y="2337312"/>
            <a:ext cx="18345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FFFFFF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  <a:cs typeface="Prompt"/>
                <a:sym typeface="Prompt"/>
              </a:rPr>
              <a:t>Extract region proposals</a:t>
            </a:r>
            <a:endParaRPr dirty="0">
              <a:solidFill>
                <a:srgbClr val="FFFFFF"/>
              </a:solidFill>
              <a:latin typeface="AppleSDGothicNeoH00" panose="02000503000000000000" pitchFamily="2" charset="-127"/>
              <a:ea typeface="AppleSDGothicNeoH00" panose="02000503000000000000" pitchFamily="2" charset="-127"/>
              <a:cs typeface="Prompt"/>
              <a:sym typeface="Promp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sp>
        <p:nvSpPr>
          <p:cNvPr id="168" name="Google Shape;168;p23"/>
          <p:cNvSpPr txBox="1"/>
          <p:nvPr/>
        </p:nvSpPr>
        <p:spPr>
          <a:xfrm>
            <a:off x="3116587" y="4148675"/>
            <a:ext cx="4064100" cy="4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3"/>
          <p:cNvSpPr txBox="1"/>
          <p:nvPr/>
        </p:nvSpPr>
        <p:spPr>
          <a:xfrm>
            <a:off x="3211603" y="2446568"/>
            <a:ext cx="2720794" cy="461635"/>
          </a:xfrm>
          <a:prstGeom prst="rect">
            <a:avLst/>
          </a:prstGeom>
          <a:solidFill>
            <a:srgbClr val="FBD14B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i="1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Compute CNN features</a:t>
            </a:r>
            <a:endParaRPr sz="1800" i="1" dirty="0">
              <a:solidFill>
                <a:schemeClr val="bg1"/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170" name="Google Shape;170;p23"/>
          <p:cNvSpPr txBox="1"/>
          <p:nvPr/>
        </p:nvSpPr>
        <p:spPr>
          <a:xfrm>
            <a:off x="4767408" y="3682536"/>
            <a:ext cx="309775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i="1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Classify regions</a:t>
            </a:r>
            <a:endParaRPr sz="1800" i="1" dirty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sp>
        <p:nvSpPr>
          <p:cNvPr id="171" name="Google Shape;171;p23"/>
          <p:cNvSpPr txBox="1"/>
          <p:nvPr/>
        </p:nvSpPr>
        <p:spPr>
          <a:xfrm>
            <a:off x="1084587" y="3929950"/>
            <a:ext cx="360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4;p20">
            <a:extLst>
              <a:ext uri="{FF2B5EF4-FFF2-40B4-BE49-F238E27FC236}">
                <a16:creationId xmlns:a16="http://schemas.microsoft.com/office/drawing/2014/main" id="{FC186F28-A1D4-4988-ADDB-7F9AD25C8A54}"/>
              </a:ext>
            </a:extLst>
          </p:cNvPr>
          <p:cNvSpPr txBox="1"/>
          <p:nvPr/>
        </p:nvSpPr>
        <p:spPr>
          <a:xfrm>
            <a:off x="255100" y="315275"/>
            <a:ext cx="34782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altLang="ko" sz="2800" i="1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YOLO </a:t>
            </a:r>
          </a:p>
          <a:p>
            <a:pPr lvl="0"/>
            <a:r>
              <a:rPr lang="en-US" altLang="ko" sz="2800" i="1" dirty="0">
                <a:highlight>
                  <a:srgbClr val="00FFFF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: 1 STAGE </a:t>
            </a:r>
            <a:endParaRPr sz="2800" i="1" dirty="0">
              <a:highlight>
                <a:srgbClr val="00FFFF"/>
              </a:highlight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pic>
        <p:nvPicPr>
          <p:cNvPr id="177" name="Google Shape;177;p24"/>
          <p:cNvPicPr preferRelativeResize="0"/>
          <p:nvPr/>
        </p:nvPicPr>
        <p:blipFill rotWithShape="1">
          <a:blip r:embed="rId3">
            <a:alphaModFix/>
          </a:blip>
          <a:srcRect l="12830" r="-12830"/>
          <a:stretch/>
        </p:blipFill>
        <p:spPr>
          <a:xfrm>
            <a:off x="742225" y="1551725"/>
            <a:ext cx="4289801" cy="241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4"/>
          <p:cNvSpPr txBox="1"/>
          <p:nvPr/>
        </p:nvSpPr>
        <p:spPr>
          <a:xfrm>
            <a:off x="742225" y="3962400"/>
            <a:ext cx="3726536" cy="323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900" i="1" dirty="0">
                <a:highlight>
                  <a:srgbClr val="00FFFF"/>
                </a:highlight>
                <a:latin typeface="AppleSDGothicNeoB00" panose="02000503000000000000" pitchFamily="2" charset="-127"/>
                <a:ea typeface="AppleSDGothicNeoB00" panose="02000503000000000000" pitchFamily="2" charset="-127"/>
              </a:rPr>
              <a:t>Yolo</a:t>
            </a:r>
            <a:r>
              <a:rPr lang="ko-KR" altLang="en-US" sz="900" i="1" dirty="0">
                <a:highlight>
                  <a:srgbClr val="00FFFF"/>
                </a:highlight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가 </a:t>
            </a:r>
            <a:r>
              <a:rPr lang="ko" sz="900" i="1" dirty="0">
                <a:highlight>
                  <a:srgbClr val="00FFFF"/>
                </a:highlight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어느 방법보다 뛰어난 성능을 자랑</a:t>
            </a:r>
            <a:r>
              <a:rPr lang="ko-KR" altLang="en-US" sz="900" i="1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한다고 </a:t>
            </a:r>
            <a:r>
              <a:rPr lang="en-US" altLang="ko-KR" sz="900" i="1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yolo </a:t>
            </a:r>
            <a:r>
              <a:rPr lang="ko-KR" altLang="en-US" sz="900" i="1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회사가 직접 올린 그래프</a:t>
            </a:r>
            <a:endParaRPr sz="900" i="1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pic>
        <p:nvPicPr>
          <p:cNvPr id="179" name="Google Shape;17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8075" y="1551725"/>
            <a:ext cx="3807175" cy="241067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178;p24">
            <a:extLst>
              <a:ext uri="{FF2B5EF4-FFF2-40B4-BE49-F238E27FC236}">
                <a16:creationId xmlns:a16="http://schemas.microsoft.com/office/drawing/2014/main" id="{B9757475-D147-42A8-BCBE-5FEF1559C17B}"/>
              </a:ext>
            </a:extLst>
          </p:cNvPr>
          <p:cNvSpPr txBox="1"/>
          <p:nvPr/>
        </p:nvSpPr>
        <p:spPr>
          <a:xfrm>
            <a:off x="4888075" y="3639264"/>
            <a:ext cx="3726536" cy="323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900" i="1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자체 </a:t>
            </a:r>
            <a:r>
              <a:rPr lang="en-US" altLang="ko-KR" sz="900" i="1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DATA x -&gt; YOLO </a:t>
            </a:r>
            <a:r>
              <a:rPr lang="ko-KR" altLang="en-US" sz="900" i="1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만으로 돌린 </a:t>
            </a:r>
            <a:r>
              <a:rPr lang="en-US" altLang="ko-KR" sz="900" i="1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Detection</a:t>
            </a:r>
            <a:endParaRPr sz="900" i="1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3B24DEB-F62A-49F0-904E-4BE65F4EDC9A}"/>
              </a:ext>
            </a:extLst>
          </p:cNvPr>
          <p:cNvSpPr/>
          <p:nvPr/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5" name="Google Shape;185;p25"/>
          <p:cNvSpPr txBox="1">
            <a:spLocks noGrp="1"/>
          </p:cNvSpPr>
          <p:nvPr>
            <p:ph type="body" idx="1"/>
          </p:nvPr>
        </p:nvSpPr>
        <p:spPr>
          <a:xfrm>
            <a:off x="7120519" y="5143500"/>
            <a:ext cx="2075100" cy="3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1000" dirty="0"/>
              <a:t>출처: </a:t>
            </a:r>
            <a:r>
              <a:rPr lang="ko" sz="1000" u="sng" dirty="0">
                <a:solidFill>
                  <a:schemeClr val="hlink"/>
                </a:solidFill>
                <a:hlinkClick r:id="rId3"/>
              </a:rPr>
              <a:t>https://roboflow.com/formats</a:t>
            </a:r>
            <a:r>
              <a:rPr lang="ko" sz="1000" dirty="0"/>
              <a:t> </a:t>
            </a:r>
            <a:endParaRPr sz="1000" dirty="0"/>
          </a:p>
        </p:txBody>
      </p:sp>
      <p:pic>
        <p:nvPicPr>
          <p:cNvPr id="186" name="Google Shape;18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4600" y="269300"/>
            <a:ext cx="3478199" cy="4606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1300" y="1639026"/>
            <a:ext cx="1965000" cy="98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14;p20">
            <a:extLst>
              <a:ext uri="{FF2B5EF4-FFF2-40B4-BE49-F238E27FC236}">
                <a16:creationId xmlns:a16="http://schemas.microsoft.com/office/drawing/2014/main" id="{27468121-12CE-4FBE-8FE5-2FE9B803B4C5}"/>
              </a:ext>
            </a:extLst>
          </p:cNvPr>
          <p:cNvSpPr txBox="1"/>
          <p:nvPr/>
        </p:nvSpPr>
        <p:spPr>
          <a:xfrm>
            <a:off x="255100" y="315275"/>
            <a:ext cx="34782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ko-KR" altLang="en-US" sz="2800" i="1" dirty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넘어야할 산</a:t>
            </a:r>
            <a:endParaRPr lang="en-US" altLang="ko-KR" sz="2800" i="1" dirty="0">
              <a:solidFill>
                <a:schemeClr val="bg1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 lvl="0"/>
            <a:r>
              <a:rPr lang="en-US" altLang="ko" sz="2800" i="1" dirty="0">
                <a:solidFill>
                  <a:schemeClr val="bg1"/>
                </a:solidFill>
                <a:highlight>
                  <a:srgbClr val="0080FF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: 1. Data format </a:t>
            </a:r>
            <a:endParaRPr sz="2800" i="1" dirty="0">
              <a:solidFill>
                <a:schemeClr val="bg1"/>
              </a:solidFill>
              <a:highlight>
                <a:srgbClr val="0080FF"/>
              </a:highlight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4E2E59-8346-45E7-BA8A-E19891D6336D}"/>
              </a:ext>
            </a:extLst>
          </p:cNvPr>
          <p:cNvSpPr txBox="1"/>
          <p:nvPr/>
        </p:nvSpPr>
        <p:spPr>
          <a:xfrm>
            <a:off x="553600" y="2468625"/>
            <a:ext cx="210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i="1" dirty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Pascal VOC XML</a:t>
            </a:r>
          </a:p>
          <a:p>
            <a:r>
              <a:rPr lang="en-US" altLang="ko-KR" sz="1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COCO Json</a:t>
            </a:r>
          </a:p>
          <a:p>
            <a:r>
              <a:rPr lang="en-US" altLang="ko-KR" sz="1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YOLO txt</a:t>
            </a:r>
            <a:endParaRPr lang="ko-KR" altLang="en-US" sz="1800" i="1" dirty="0">
              <a:solidFill>
                <a:schemeClr val="tx1">
                  <a:lumMod val="75000"/>
                  <a:lumOff val="25000"/>
                </a:schemeClr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95511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3B24DEB-F62A-49F0-904E-4BE65F4EDC9A}"/>
              </a:ext>
            </a:extLst>
          </p:cNvPr>
          <p:cNvSpPr/>
          <p:nvPr/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5" name="Google Shape;185;p25"/>
          <p:cNvSpPr txBox="1">
            <a:spLocks noGrp="1"/>
          </p:cNvSpPr>
          <p:nvPr>
            <p:ph type="body" idx="1"/>
          </p:nvPr>
        </p:nvSpPr>
        <p:spPr>
          <a:xfrm>
            <a:off x="7120519" y="5143500"/>
            <a:ext cx="2075100" cy="3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1000" dirty="0"/>
              <a:t>출처: </a:t>
            </a:r>
            <a:r>
              <a:rPr lang="ko" sz="1000" u="sng" dirty="0">
                <a:solidFill>
                  <a:schemeClr val="hlink"/>
                </a:solidFill>
                <a:hlinkClick r:id="rId3"/>
              </a:rPr>
              <a:t>https://roboflow.com/formats</a:t>
            </a:r>
            <a:r>
              <a:rPr lang="ko" sz="1000" dirty="0"/>
              <a:t> </a:t>
            </a:r>
            <a:endParaRPr sz="1000" dirty="0"/>
          </a:p>
        </p:txBody>
      </p:sp>
      <p:sp>
        <p:nvSpPr>
          <p:cNvPr id="12" name="Google Shape;114;p20">
            <a:extLst>
              <a:ext uri="{FF2B5EF4-FFF2-40B4-BE49-F238E27FC236}">
                <a16:creationId xmlns:a16="http://schemas.microsoft.com/office/drawing/2014/main" id="{27468121-12CE-4FBE-8FE5-2FE9B803B4C5}"/>
              </a:ext>
            </a:extLst>
          </p:cNvPr>
          <p:cNvSpPr txBox="1"/>
          <p:nvPr/>
        </p:nvSpPr>
        <p:spPr>
          <a:xfrm>
            <a:off x="255100" y="315275"/>
            <a:ext cx="34782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ko-KR" altLang="en-US" sz="2800" i="1" dirty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넘어야할 산</a:t>
            </a:r>
            <a:endParaRPr lang="en-US" altLang="ko-KR" sz="2800" i="1" dirty="0">
              <a:solidFill>
                <a:schemeClr val="bg1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 lvl="0"/>
            <a:r>
              <a:rPr lang="en-US" altLang="ko" sz="2800" i="1" dirty="0">
                <a:solidFill>
                  <a:schemeClr val="bg1"/>
                </a:solidFill>
                <a:highlight>
                  <a:srgbClr val="0080FF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: 1. Data format  </a:t>
            </a:r>
            <a:endParaRPr sz="2800" i="1" dirty="0">
              <a:solidFill>
                <a:schemeClr val="bg1"/>
              </a:solidFill>
              <a:highlight>
                <a:srgbClr val="0080FF"/>
              </a:highlight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4E2E59-8346-45E7-BA8A-E19891D6336D}"/>
              </a:ext>
            </a:extLst>
          </p:cNvPr>
          <p:cNvSpPr txBox="1"/>
          <p:nvPr/>
        </p:nvSpPr>
        <p:spPr>
          <a:xfrm>
            <a:off x="553600" y="2468625"/>
            <a:ext cx="210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Pascal VOC XML</a:t>
            </a:r>
          </a:p>
          <a:p>
            <a:r>
              <a:rPr lang="en-US" altLang="ko-KR" sz="1800" i="1" dirty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COCO Json</a:t>
            </a:r>
          </a:p>
          <a:p>
            <a:r>
              <a:rPr lang="en-US" altLang="ko-KR" sz="1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YOLO txt</a:t>
            </a:r>
            <a:endParaRPr lang="ko-KR" altLang="en-US" sz="1800" i="1" dirty="0">
              <a:solidFill>
                <a:schemeClr val="tx1">
                  <a:lumMod val="75000"/>
                  <a:lumOff val="25000"/>
                </a:schemeClr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pic>
        <p:nvPicPr>
          <p:cNvPr id="8" name="Google Shape;188;p25">
            <a:extLst>
              <a:ext uri="{FF2B5EF4-FFF2-40B4-BE49-F238E27FC236}">
                <a16:creationId xmlns:a16="http://schemas.microsoft.com/office/drawing/2014/main" id="{5A79FF36-F2DA-4514-A67B-1D9A951503F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86900" y="392466"/>
            <a:ext cx="3856367" cy="4358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90;p25">
            <a:extLst>
              <a:ext uri="{FF2B5EF4-FFF2-40B4-BE49-F238E27FC236}">
                <a16:creationId xmlns:a16="http://schemas.microsoft.com/office/drawing/2014/main" id="{96E1DC59-37EA-4BA5-9351-FE7F81D7B396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2381" y="1528254"/>
            <a:ext cx="2241219" cy="11495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199022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3B24DEB-F62A-49F0-904E-4BE65F4EDC9A}"/>
              </a:ext>
            </a:extLst>
          </p:cNvPr>
          <p:cNvSpPr/>
          <p:nvPr/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5" name="Google Shape;185;p25"/>
          <p:cNvSpPr txBox="1">
            <a:spLocks noGrp="1"/>
          </p:cNvSpPr>
          <p:nvPr>
            <p:ph type="body" idx="1"/>
          </p:nvPr>
        </p:nvSpPr>
        <p:spPr>
          <a:xfrm>
            <a:off x="7120519" y="5143500"/>
            <a:ext cx="2075100" cy="3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1000" dirty="0"/>
              <a:t>출처: </a:t>
            </a:r>
            <a:r>
              <a:rPr lang="ko" sz="1000" u="sng" dirty="0">
                <a:solidFill>
                  <a:schemeClr val="hlink"/>
                </a:solidFill>
                <a:hlinkClick r:id="rId3"/>
              </a:rPr>
              <a:t>https://roboflow.com/formats</a:t>
            </a:r>
            <a:r>
              <a:rPr lang="ko" sz="1000" dirty="0"/>
              <a:t> </a:t>
            </a:r>
            <a:endParaRPr sz="1000" dirty="0"/>
          </a:p>
        </p:txBody>
      </p:sp>
      <p:sp>
        <p:nvSpPr>
          <p:cNvPr id="12" name="Google Shape;114;p20">
            <a:extLst>
              <a:ext uri="{FF2B5EF4-FFF2-40B4-BE49-F238E27FC236}">
                <a16:creationId xmlns:a16="http://schemas.microsoft.com/office/drawing/2014/main" id="{27468121-12CE-4FBE-8FE5-2FE9B803B4C5}"/>
              </a:ext>
            </a:extLst>
          </p:cNvPr>
          <p:cNvSpPr txBox="1"/>
          <p:nvPr/>
        </p:nvSpPr>
        <p:spPr>
          <a:xfrm>
            <a:off x="255100" y="315275"/>
            <a:ext cx="34782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ko-KR" altLang="en-US" sz="2800" i="1" dirty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넘어야할 산</a:t>
            </a:r>
            <a:endParaRPr lang="en-US" altLang="ko-KR" sz="2800" i="1" dirty="0">
              <a:solidFill>
                <a:schemeClr val="bg1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 lvl="0"/>
            <a:r>
              <a:rPr lang="en-US" altLang="ko" sz="2800" i="1" dirty="0">
                <a:solidFill>
                  <a:schemeClr val="bg1"/>
                </a:solidFill>
                <a:highlight>
                  <a:srgbClr val="0080FF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: 1. Data format </a:t>
            </a:r>
            <a:endParaRPr sz="2800" i="1" dirty="0">
              <a:solidFill>
                <a:schemeClr val="bg1"/>
              </a:solidFill>
              <a:highlight>
                <a:srgbClr val="0080FF"/>
              </a:highlight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4E2E59-8346-45E7-BA8A-E19891D6336D}"/>
              </a:ext>
            </a:extLst>
          </p:cNvPr>
          <p:cNvSpPr txBox="1"/>
          <p:nvPr/>
        </p:nvSpPr>
        <p:spPr>
          <a:xfrm>
            <a:off x="553600" y="2468625"/>
            <a:ext cx="210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Pascal VOC XML</a:t>
            </a:r>
          </a:p>
          <a:p>
            <a:r>
              <a:rPr lang="en-US" altLang="ko-KR" sz="1800" i="1" dirty="0">
                <a:solidFill>
                  <a:schemeClr val="bg2">
                    <a:lumMod val="75000"/>
                  </a:schemeClr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COCO Json</a:t>
            </a:r>
          </a:p>
          <a:p>
            <a:r>
              <a:rPr lang="en-US" altLang="ko-KR" sz="1800" i="1" dirty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YOLO txt</a:t>
            </a:r>
            <a:endParaRPr lang="ko-KR" altLang="en-US" sz="1800" i="1" dirty="0">
              <a:solidFill>
                <a:schemeClr val="bg1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pic>
        <p:nvPicPr>
          <p:cNvPr id="10" name="Google Shape;189;p25">
            <a:extLst>
              <a:ext uri="{FF2B5EF4-FFF2-40B4-BE49-F238E27FC236}">
                <a16:creationId xmlns:a16="http://schemas.microsoft.com/office/drawing/2014/main" id="{1254E8E6-13C0-4DCC-BCB7-803C56D9ACA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86901" y="392466"/>
            <a:ext cx="2833618" cy="4358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91;p25">
            <a:extLst>
              <a:ext uri="{FF2B5EF4-FFF2-40B4-BE49-F238E27FC236}">
                <a16:creationId xmlns:a16="http://schemas.microsoft.com/office/drawing/2014/main" id="{15C7C7DF-468D-4449-AA78-7AB881E372C3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2640" y="1606287"/>
            <a:ext cx="1724700" cy="8623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37099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4;p20">
            <a:extLst>
              <a:ext uri="{FF2B5EF4-FFF2-40B4-BE49-F238E27FC236}">
                <a16:creationId xmlns:a16="http://schemas.microsoft.com/office/drawing/2014/main" id="{55F79B76-275F-426F-ADAC-1C91CC28C6EC}"/>
              </a:ext>
            </a:extLst>
          </p:cNvPr>
          <p:cNvSpPr txBox="1"/>
          <p:nvPr/>
        </p:nvSpPr>
        <p:spPr>
          <a:xfrm>
            <a:off x="255100" y="315275"/>
            <a:ext cx="34782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altLang="ko" sz="2800" i="1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Convert </a:t>
            </a:r>
          </a:p>
          <a:p>
            <a:pPr lvl="0"/>
            <a:r>
              <a:rPr lang="en-US" altLang="ko" sz="2800" i="1" dirty="0">
                <a:highlight>
                  <a:srgbClr val="0080FF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Data Format</a:t>
            </a:r>
          </a:p>
        </p:txBody>
      </p:sp>
      <p:pic>
        <p:nvPicPr>
          <p:cNvPr id="198" name="Google Shape;19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6407" y="3063475"/>
            <a:ext cx="5735645" cy="1944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555990"/>
            <a:ext cx="1649835" cy="66364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5D11842-FF23-4214-BE62-C1474587344B}"/>
              </a:ext>
            </a:extLst>
          </p:cNvPr>
          <p:cNvSpPr txBox="1"/>
          <p:nvPr/>
        </p:nvSpPr>
        <p:spPr>
          <a:xfrm>
            <a:off x="311700" y="1341362"/>
            <a:ext cx="8520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: </a:t>
            </a:r>
            <a:r>
              <a:rPr lang="ko-KR" altLang="en-US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만들어진 </a:t>
            </a:r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Dataset format</a:t>
            </a:r>
            <a:r>
              <a:rPr lang="ko-KR" altLang="en-US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이 독자적인 형태가 아니라면</a:t>
            </a:r>
          </a:p>
          <a:p>
            <a:pPr lvl="0">
              <a:spcBef>
                <a:spcPts val="1200"/>
              </a:spcBef>
            </a:pPr>
            <a:r>
              <a:rPr lang="ko-KR" altLang="en-US" sz="18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                         통해서 다른 </a:t>
            </a:r>
            <a:r>
              <a:rPr lang="en-US" altLang="ko-KR" sz="18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data format</a:t>
            </a:r>
            <a:r>
              <a:rPr lang="ko-KR" altLang="en-US" sz="18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으로 쉽게 변환 가능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A8E3D54A-7C6D-40B7-9256-85FA81E9F0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948" y="2219630"/>
            <a:ext cx="2514599" cy="292514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건물, 실외, 길이(가) 표시된 사진&#10;&#10;자동 생성된 설명">
            <a:extLst>
              <a:ext uri="{FF2B5EF4-FFF2-40B4-BE49-F238E27FC236}">
                <a16:creationId xmlns:a16="http://schemas.microsoft.com/office/drawing/2014/main" id="{A99E2A37-E249-45D5-B457-BE061460E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710371"/>
            <a:ext cx="4287915" cy="2307603"/>
          </a:xfrm>
          <a:prstGeom prst="rect">
            <a:avLst/>
          </a:prstGeom>
        </p:spPr>
      </p:pic>
      <p:pic>
        <p:nvPicPr>
          <p:cNvPr id="7" name="그림 6" descr="텍스트, 건물, 실외, 길이(가) 표시된 사진&#10;&#10;자동 생성된 설명">
            <a:extLst>
              <a:ext uri="{FF2B5EF4-FFF2-40B4-BE49-F238E27FC236}">
                <a16:creationId xmlns:a16="http://schemas.microsoft.com/office/drawing/2014/main" id="{44563A13-11D9-4AA1-8988-C4FF1B8CC0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941" y="1710371"/>
            <a:ext cx="4195647" cy="2257947"/>
          </a:xfrm>
          <a:prstGeom prst="rect">
            <a:avLst/>
          </a:prstGeom>
        </p:spPr>
      </p:pic>
      <p:sp>
        <p:nvSpPr>
          <p:cNvPr id="12" name="Google Shape;114;p20">
            <a:extLst>
              <a:ext uri="{FF2B5EF4-FFF2-40B4-BE49-F238E27FC236}">
                <a16:creationId xmlns:a16="http://schemas.microsoft.com/office/drawing/2014/main" id="{20198BFE-B724-420A-93F1-A5899FC615B2}"/>
              </a:ext>
            </a:extLst>
          </p:cNvPr>
          <p:cNvSpPr txBox="1"/>
          <p:nvPr/>
        </p:nvSpPr>
        <p:spPr>
          <a:xfrm>
            <a:off x="255100" y="315275"/>
            <a:ext cx="34782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altLang="ko" sz="2800" i="1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YOLO  </a:t>
            </a:r>
          </a:p>
          <a:p>
            <a:pPr lvl="0"/>
            <a:r>
              <a:rPr lang="en-US" altLang="ko" sz="2800" i="1" dirty="0">
                <a:highlight>
                  <a:srgbClr val="00FFFF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: </a:t>
            </a:r>
            <a:r>
              <a:rPr lang="ko-KR" altLang="en-US" sz="2800" i="1" dirty="0">
                <a:highlight>
                  <a:srgbClr val="00FFFF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모델비교</a:t>
            </a:r>
            <a:endParaRPr sz="2800" i="1" dirty="0">
              <a:highlight>
                <a:srgbClr val="00FFFF"/>
              </a:highlight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FEECD3-8D35-41D1-9F5A-088D22F17ED5}"/>
              </a:ext>
            </a:extLst>
          </p:cNvPr>
          <p:cNvSpPr txBox="1"/>
          <p:nvPr/>
        </p:nvSpPr>
        <p:spPr>
          <a:xfrm>
            <a:off x="221940" y="4163115"/>
            <a:ext cx="41956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기존 </a:t>
            </a:r>
            <a:r>
              <a:rPr lang="en-US" altLang="ko-KR" sz="16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Yolo v5 </a:t>
            </a:r>
            <a:r>
              <a:rPr lang="ko-KR" altLang="en-US" sz="16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모델 </a:t>
            </a:r>
            <a:r>
              <a:rPr lang="en-US" altLang="ko-KR" sz="16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Detection</a:t>
            </a:r>
            <a:endParaRPr lang="ko-KR" altLang="en-US" sz="16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2311D8-E0A3-4335-A849-3997B698382B}"/>
              </a:ext>
            </a:extLst>
          </p:cNvPr>
          <p:cNvSpPr txBox="1"/>
          <p:nvPr/>
        </p:nvSpPr>
        <p:spPr>
          <a:xfrm>
            <a:off x="4572000" y="4147530"/>
            <a:ext cx="42879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Yolo v5 (</a:t>
            </a:r>
            <a:r>
              <a:rPr lang="ko-KR" altLang="en-US" sz="16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자체 데이터 </a:t>
            </a:r>
            <a:r>
              <a:rPr lang="en-US" altLang="ko-KR" sz="16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100</a:t>
            </a:r>
            <a:r>
              <a:rPr lang="ko-KR" altLang="en-US" sz="16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장 </a:t>
            </a:r>
            <a:r>
              <a:rPr lang="en-US" altLang="ko-KR" sz="16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train) </a:t>
            </a:r>
            <a:r>
              <a:rPr lang="ko-KR" altLang="en-US" sz="16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모델 </a:t>
            </a:r>
            <a:r>
              <a:rPr lang="en-US" altLang="ko-KR" sz="16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Detection</a:t>
            </a:r>
            <a:endParaRPr lang="ko-KR" altLang="en-US" sz="16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4;p20">
            <a:extLst>
              <a:ext uri="{FF2B5EF4-FFF2-40B4-BE49-F238E27FC236}">
                <a16:creationId xmlns:a16="http://schemas.microsoft.com/office/drawing/2014/main" id="{55F79B76-275F-426F-ADAC-1C91CC28C6EC}"/>
              </a:ext>
            </a:extLst>
          </p:cNvPr>
          <p:cNvSpPr txBox="1"/>
          <p:nvPr/>
        </p:nvSpPr>
        <p:spPr>
          <a:xfrm>
            <a:off x="255100" y="315275"/>
            <a:ext cx="34782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altLang="ko" sz="2800" i="1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Convert </a:t>
            </a:r>
          </a:p>
          <a:p>
            <a:pPr lvl="0"/>
            <a:r>
              <a:rPr lang="en-US" altLang="ko" sz="2800" i="1" dirty="0">
                <a:highlight>
                  <a:srgbClr val="0080FF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Data Format</a:t>
            </a:r>
          </a:p>
        </p:txBody>
      </p:sp>
      <p:pic>
        <p:nvPicPr>
          <p:cNvPr id="198" name="Google Shape;19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6407" y="3063475"/>
            <a:ext cx="5735645" cy="1944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555990"/>
            <a:ext cx="1649835" cy="66364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5D11842-FF23-4214-BE62-C1474587344B}"/>
              </a:ext>
            </a:extLst>
          </p:cNvPr>
          <p:cNvSpPr txBox="1"/>
          <p:nvPr/>
        </p:nvSpPr>
        <p:spPr>
          <a:xfrm>
            <a:off x="311700" y="1341362"/>
            <a:ext cx="8520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: </a:t>
            </a:r>
            <a:r>
              <a:rPr lang="ko-KR" altLang="en-US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만들어진 </a:t>
            </a:r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Dataset format</a:t>
            </a:r>
            <a:r>
              <a:rPr lang="ko-KR" altLang="en-US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이 독자적인 형태가 아니라면</a:t>
            </a:r>
          </a:p>
          <a:p>
            <a:pPr lvl="0">
              <a:spcBef>
                <a:spcPts val="1200"/>
              </a:spcBef>
            </a:pPr>
            <a:r>
              <a:rPr lang="ko-KR" altLang="en-US" sz="18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                         통해서 다른 </a:t>
            </a:r>
            <a:r>
              <a:rPr lang="en-US" altLang="ko-KR" sz="18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data format</a:t>
            </a:r>
            <a:r>
              <a:rPr lang="ko-KR" altLang="en-US" sz="18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으로 쉽게 변환 가능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A8E3D54A-7C6D-40B7-9256-85FA81E9F0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948" y="2219630"/>
            <a:ext cx="2514599" cy="292514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6AD8C1C-D798-46C5-8A3C-7798B2C43791}"/>
              </a:ext>
            </a:extLst>
          </p:cNvPr>
          <p:cNvSpPr/>
          <p:nvPr/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B3B51BC-10AE-454D-A28F-8E41799ED5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9709" y="0"/>
            <a:ext cx="412458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6659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712497"/>
            <a:ext cx="4247028" cy="2640036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7"/>
          <p:cNvSpPr txBox="1">
            <a:spLocks noGrp="1"/>
          </p:cNvSpPr>
          <p:nvPr>
            <p:ph type="body" idx="1"/>
          </p:nvPr>
        </p:nvSpPr>
        <p:spPr>
          <a:xfrm>
            <a:off x="6315834" y="5143500"/>
            <a:ext cx="2945700" cy="3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1000" dirty="0"/>
              <a:t>출처: https://github.com/ultralytics/yolov5/wiki/Train-Custom-Data</a:t>
            </a:r>
            <a:endParaRPr sz="1000" dirty="0"/>
          </a:p>
        </p:txBody>
      </p:sp>
      <p:sp>
        <p:nvSpPr>
          <p:cNvPr id="8" name="Google Shape;114;p20">
            <a:extLst>
              <a:ext uri="{FF2B5EF4-FFF2-40B4-BE49-F238E27FC236}">
                <a16:creationId xmlns:a16="http://schemas.microsoft.com/office/drawing/2014/main" id="{7C949A2E-0254-4DF2-AF79-6FB729975E22}"/>
              </a:ext>
            </a:extLst>
          </p:cNvPr>
          <p:cNvSpPr txBox="1"/>
          <p:nvPr/>
        </p:nvSpPr>
        <p:spPr>
          <a:xfrm>
            <a:off x="255099" y="315275"/>
            <a:ext cx="5781717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ko-KR" altLang="en-US" sz="2800" i="1" dirty="0">
                <a:solidFill>
                  <a:schemeClr val="bg2">
                    <a:lumMod val="75000"/>
                  </a:schemeClr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산을 넘어보자</a:t>
            </a:r>
            <a:r>
              <a:rPr lang="en-US" altLang="ko-KR" sz="2800" i="1" dirty="0">
                <a:solidFill>
                  <a:schemeClr val="bg2">
                    <a:lumMod val="75000"/>
                  </a:schemeClr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!</a:t>
            </a:r>
          </a:p>
          <a:p>
            <a:pPr lvl="0"/>
            <a:r>
              <a:rPr lang="en-US" altLang="ko" sz="2800" i="1" dirty="0">
                <a:solidFill>
                  <a:schemeClr val="bg2">
                    <a:lumMod val="75000"/>
                  </a:schemeClr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: </a:t>
            </a:r>
            <a:r>
              <a:rPr lang="ko-KR" altLang="en-US" sz="2800" i="1" dirty="0">
                <a:solidFill>
                  <a:schemeClr val="bg2">
                    <a:lumMod val="75000"/>
                  </a:schemeClr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직접 코딩</a:t>
            </a:r>
            <a:endParaRPr sz="2800" i="1" dirty="0">
              <a:solidFill>
                <a:schemeClr val="bg2">
                  <a:lumMod val="75000"/>
                </a:schemeClr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99FB63-3437-4FCA-8DF5-AB65CE7D7AD4}"/>
              </a:ext>
            </a:extLst>
          </p:cNvPr>
          <p:cNvSpPr txBox="1"/>
          <p:nvPr/>
        </p:nvSpPr>
        <p:spPr>
          <a:xfrm>
            <a:off x="255099" y="1712497"/>
            <a:ext cx="4112715" cy="2546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i="1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Bounding Box</a:t>
            </a:r>
            <a:r>
              <a:rPr lang="ko-KR" altLang="en-US" sz="16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를 찾아서 </a:t>
            </a:r>
            <a:r>
              <a:rPr lang="en-US" altLang="ko-KR" sz="1600" i="1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YOLOv5</a:t>
            </a:r>
            <a:r>
              <a:rPr lang="en-US" altLang="ko-KR" sz="16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</a:t>
            </a:r>
            <a:r>
              <a:rPr lang="ko-KR" altLang="en-US" sz="16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형식에 맞는 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이미지 좌표를 변환하고 새로운 파일들을 생성</a:t>
            </a:r>
            <a:endParaRPr lang="en-US" altLang="ko-KR" sz="16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i="1" dirty="0">
                <a:highlight>
                  <a:srgbClr val="0080FF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비정형 </a:t>
            </a:r>
            <a:r>
              <a:rPr lang="en-US" altLang="ko-KR" sz="2000" i="1" dirty="0">
                <a:highlight>
                  <a:srgbClr val="0080FF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XML </a:t>
            </a:r>
          </a:p>
          <a:p>
            <a:pPr>
              <a:lnSpc>
                <a:spcPct val="150000"/>
              </a:lnSpc>
            </a:pPr>
            <a:r>
              <a:rPr lang="en-US" altLang="ko-KR" sz="2000" i="1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&gt; </a:t>
            </a:r>
            <a:r>
              <a:rPr lang="en-US" altLang="ko-KR" sz="2000" i="1" dirty="0">
                <a:highlight>
                  <a:srgbClr val="6D9D88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Pascal VOC XML </a:t>
            </a:r>
          </a:p>
          <a:p>
            <a:pPr>
              <a:lnSpc>
                <a:spcPct val="150000"/>
              </a:lnSpc>
            </a:pPr>
            <a:r>
              <a:rPr lang="en-US" altLang="ko-KR" sz="2000" i="1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&gt; </a:t>
            </a:r>
            <a:r>
              <a:rPr lang="en-US" altLang="ko-KR" sz="2000" i="1" dirty="0">
                <a:highlight>
                  <a:srgbClr val="00FFFF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YOLO v5 txt</a:t>
            </a:r>
            <a:endParaRPr lang="ko-KR" altLang="en-US" sz="2000" i="1" dirty="0">
              <a:highlight>
                <a:srgbClr val="00FFFF"/>
              </a:highlight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sp>
        <p:nvSpPr>
          <p:cNvPr id="5" name="AutoShape 2" descr="Snow-Capped Mountain Emoji (U+1F3D4)">
            <a:extLst>
              <a:ext uri="{FF2B5EF4-FFF2-40B4-BE49-F238E27FC236}">
                <a16:creationId xmlns:a16="http://schemas.microsoft.com/office/drawing/2014/main" id="{00957DCB-F284-4F73-B70C-C42BAD69814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996214" y="241021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52" name="Picture 4" descr="🏔 Popular - Snow-Capped Mountain">
            <a:extLst>
              <a:ext uri="{FF2B5EF4-FFF2-40B4-BE49-F238E27FC236}">
                <a16:creationId xmlns:a16="http://schemas.microsoft.com/office/drawing/2014/main" id="{C92CDF3C-D84A-4BF6-A170-223BFC6D7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66" b="89844" l="2344" r="89844">
                        <a14:foregroundMark x1="6250" y1="77734" x2="6250" y2="77734"/>
                        <a14:foregroundMark x1="2344" y1="80859" x2="2344" y2="808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319" y="399494"/>
            <a:ext cx="395307" cy="395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사람이(가) 표시된 사진&#10;&#10;자동 생성된 설명">
            <a:extLst>
              <a:ext uri="{FF2B5EF4-FFF2-40B4-BE49-F238E27FC236}">
                <a16:creationId xmlns:a16="http://schemas.microsoft.com/office/drawing/2014/main" id="{24CD9F43-5F64-42F0-8267-F32945BEE4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8EBEC31C-C885-49DE-9728-D36CA2E162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1869"/>
          <a:stretch/>
        </p:blipFill>
        <p:spPr>
          <a:xfrm>
            <a:off x="0" y="181710"/>
            <a:ext cx="6539650" cy="14026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ED446B-A71F-4868-93BA-3C9AEE8D59E3}"/>
              </a:ext>
            </a:extLst>
          </p:cNvPr>
          <p:cNvSpPr txBox="1"/>
          <p:nvPr/>
        </p:nvSpPr>
        <p:spPr>
          <a:xfrm>
            <a:off x="275208" y="1584383"/>
            <a:ext cx="345639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시각장애인의 </a:t>
            </a:r>
            <a:r>
              <a:rPr lang="ko-KR" altLang="en-US" dirty="0" err="1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이동권</a:t>
            </a:r>
            <a:r>
              <a:rPr lang="ko-KR" altLang="en-US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확보를 위한 프로젝트</a:t>
            </a:r>
            <a:endParaRPr lang="en-US" altLang="ko-KR" dirty="0">
              <a:solidFill>
                <a:schemeClr val="bg1"/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endParaRPr lang="en-US" altLang="ko-KR" dirty="0">
              <a:solidFill>
                <a:schemeClr val="bg1"/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endParaRPr lang="en-US" altLang="ko-KR" dirty="0">
              <a:solidFill>
                <a:schemeClr val="bg1"/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위시는 웨어러블 기기로 영상을 입력 받고</a:t>
            </a:r>
            <a:r>
              <a:rPr lang="en-US" altLang="ko-KR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,</a:t>
            </a:r>
          </a:p>
          <a:p>
            <a:r>
              <a:rPr lang="ko-KR" altLang="en-US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다가오는 위험물체에 대한 알림을 전달합니다</a:t>
            </a:r>
            <a:r>
              <a:rPr lang="en-US" altLang="ko-KR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. </a:t>
            </a:r>
            <a:endParaRPr lang="ko-KR" altLang="en-US" dirty="0">
              <a:solidFill>
                <a:schemeClr val="bg1"/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14;p20">
            <a:extLst>
              <a:ext uri="{FF2B5EF4-FFF2-40B4-BE49-F238E27FC236}">
                <a16:creationId xmlns:a16="http://schemas.microsoft.com/office/drawing/2014/main" id="{92F785CB-CA4A-43CE-9A24-F4708ABF83EC}"/>
              </a:ext>
            </a:extLst>
          </p:cNvPr>
          <p:cNvSpPr txBox="1"/>
          <p:nvPr/>
        </p:nvSpPr>
        <p:spPr>
          <a:xfrm>
            <a:off x="255099" y="315275"/>
            <a:ext cx="5781717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ko-KR" altLang="en-US" sz="2800" i="1" dirty="0">
                <a:solidFill>
                  <a:schemeClr val="bg2">
                    <a:lumMod val="75000"/>
                  </a:schemeClr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산을 넘어보자</a:t>
            </a:r>
            <a:r>
              <a:rPr lang="en-US" altLang="ko-KR" sz="2800" i="1" dirty="0">
                <a:solidFill>
                  <a:schemeClr val="bg2">
                    <a:lumMod val="75000"/>
                  </a:schemeClr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!</a:t>
            </a:r>
          </a:p>
          <a:p>
            <a:pPr lvl="0"/>
            <a:r>
              <a:rPr lang="en-US" altLang="ko" sz="2800" i="1" dirty="0">
                <a:solidFill>
                  <a:srgbClr val="00FFFF"/>
                </a:solidFill>
                <a:highlight>
                  <a:srgbClr val="000000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: </a:t>
            </a:r>
            <a:r>
              <a:rPr lang="en-US" altLang="ko-KR" sz="2800" i="1" dirty="0">
                <a:solidFill>
                  <a:srgbClr val="00FFFF"/>
                </a:solidFill>
                <a:highlight>
                  <a:srgbClr val="000000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Yolov5</a:t>
            </a:r>
            <a:r>
              <a:rPr lang="ko-KR" altLang="en-US" sz="2800" i="1" dirty="0">
                <a:solidFill>
                  <a:srgbClr val="00FFFF"/>
                </a:solidFill>
                <a:highlight>
                  <a:srgbClr val="000000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를 포기할 수 없었던 이유</a:t>
            </a:r>
            <a:endParaRPr sz="2800" i="1" dirty="0">
              <a:solidFill>
                <a:srgbClr val="00FFFF"/>
              </a:solidFill>
              <a:highlight>
                <a:srgbClr val="000000"/>
              </a:highlight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pic>
        <p:nvPicPr>
          <p:cNvPr id="214" name="Google Shape;214;p28"/>
          <p:cNvPicPr preferRelativeResize="0"/>
          <p:nvPr/>
        </p:nvPicPr>
        <p:blipFill rotWithShape="1">
          <a:blip r:embed="rId3">
            <a:alphaModFix/>
          </a:blip>
          <a:srcRect r="12457"/>
          <a:stretch/>
        </p:blipFill>
        <p:spPr>
          <a:xfrm>
            <a:off x="4192489" y="2240251"/>
            <a:ext cx="4711814" cy="2587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386" y="2390065"/>
            <a:ext cx="3550938" cy="2220077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8"/>
          <p:cNvSpPr/>
          <p:nvPr/>
        </p:nvSpPr>
        <p:spPr>
          <a:xfrm>
            <a:off x="3193596" y="3180291"/>
            <a:ext cx="599631" cy="495658"/>
          </a:xfrm>
          <a:prstGeom prst="rect">
            <a:avLst/>
          </a:prstGeom>
          <a:solidFill>
            <a:schemeClr val="accent6">
              <a:alpha val="51000"/>
            </a:schemeClr>
          </a:solidFill>
          <a:ln w="381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7" name="Google Shape;217;p28"/>
          <p:cNvSpPr txBox="1">
            <a:spLocks noGrp="1"/>
          </p:cNvSpPr>
          <p:nvPr>
            <p:ph type="body" idx="1"/>
          </p:nvPr>
        </p:nvSpPr>
        <p:spPr>
          <a:xfrm>
            <a:off x="4919536" y="5143500"/>
            <a:ext cx="4854300" cy="3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1000" dirty="0"/>
              <a:t>출처: </a:t>
            </a:r>
            <a:r>
              <a:rPr lang="ko" sz="1000" u="sng" dirty="0">
                <a:solidFill>
                  <a:schemeClr val="hlink"/>
                </a:solidFill>
                <a:hlinkClick r:id="rId5"/>
              </a:rPr>
              <a:t>https://github.com/ultralytics/yolov5</a:t>
            </a:r>
            <a:r>
              <a:rPr lang="ko" sz="1000" dirty="0"/>
              <a:t>  &amp; https://ctkim.tistory.com/79 </a:t>
            </a:r>
            <a:endParaRPr sz="1000" dirty="0"/>
          </a:p>
        </p:txBody>
      </p:sp>
      <p:sp>
        <p:nvSpPr>
          <p:cNvPr id="218" name="Google Shape;218;p28"/>
          <p:cNvSpPr txBox="1"/>
          <p:nvPr/>
        </p:nvSpPr>
        <p:spPr>
          <a:xfrm>
            <a:off x="5343351" y="783547"/>
            <a:ext cx="2637674" cy="51549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i="1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# mAP :</a:t>
            </a:r>
            <a:r>
              <a:rPr lang="ko" sz="1050" i="1" dirty="0">
                <a:solidFill>
                  <a:srgbClr val="222529"/>
                </a:solidFill>
                <a:highlight>
                  <a:srgbClr val="FFFFFF"/>
                </a:highlight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실제 오브젝트가 디텍티드된 재현율의 변화에 따른 정밀도의 값을 평균한 성능 수치</a:t>
            </a:r>
            <a:endParaRPr sz="1100" i="1" dirty="0">
              <a:solidFill>
                <a:srgbClr val="222529"/>
              </a:solidFill>
              <a:highlight>
                <a:srgbClr val="FFFFFF"/>
              </a:highlight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08B12B-0086-4BA3-8D8F-EE0BE6A15942}"/>
              </a:ext>
            </a:extLst>
          </p:cNvPr>
          <p:cNvSpPr txBox="1"/>
          <p:nvPr/>
        </p:nvSpPr>
        <p:spPr>
          <a:xfrm>
            <a:off x="255099" y="1346348"/>
            <a:ext cx="508825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(</a:t>
            </a:r>
            <a:r>
              <a:rPr lang="ko-KR" altLang="en-US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정확도 지표</a:t>
            </a:r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) </a:t>
            </a:r>
            <a:r>
              <a:rPr lang="en-US" altLang="ko-KR" dirty="0" err="1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mAP</a:t>
            </a:r>
            <a:r>
              <a:rPr lang="en-US" altLang="ko-KR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 = 63.4</a:t>
            </a:r>
          </a:p>
          <a:p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(</a:t>
            </a:r>
            <a:r>
              <a:rPr lang="ko-KR" altLang="en-US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속도 지표</a:t>
            </a:r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) </a:t>
            </a:r>
            <a:r>
              <a:rPr lang="en-US" altLang="ko-KR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FPS = 45 </a:t>
            </a:r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/ </a:t>
            </a:r>
            <a:r>
              <a:rPr lang="ko-KR" altLang="en-US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가장 최신 버전인 </a:t>
            </a:r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YOLOv5</a:t>
            </a:r>
            <a:r>
              <a:rPr lang="ko-KR" altLang="en-US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의 속도가 가장 빠름</a:t>
            </a:r>
          </a:p>
          <a:p>
            <a:endParaRPr lang="ko-KR" altLang="en-US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4CDF36C-532E-4399-AE04-4DF75D4B9A80}"/>
              </a:ext>
            </a:extLst>
          </p:cNvPr>
          <p:cNvSpPr/>
          <p:nvPr/>
        </p:nvSpPr>
        <p:spPr>
          <a:xfrm>
            <a:off x="4270160" y="2302893"/>
            <a:ext cx="4634144" cy="2606457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ABFABA7-8756-4ABB-867C-02BBD2211071}"/>
              </a:ext>
            </a:extLst>
          </p:cNvPr>
          <p:cNvSpPr/>
          <p:nvPr/>
        </p:nvSpPr>
        <p:spPr>
          <a:xfrm>
            <a:off x="7430610" y="1933851"/>
            <a:ext cx="1473693" cy="338088"/>
          </a:xfrm>
          <a:prstGeom prst="rect">
            <a:avLst/>
          </a:prstGeom>
          <a:solidFill>
            <a:schemeClr val="tx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i="1" dirty="0">
                <a:solidFill>
                  <a:srgbClr val="00FFFF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YOLOv5 0.99</a:t>
            </a:r>
            <a:endParaRPr lang="ko-KR" altLang="en-US" sz="1600" i="1" dirty="0">
              <a:solidFill>
                <a:srgbClr val="00FFFF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"/>
          <p:cNvSpPr txBox="1">
            <a:spLocks noGrp="1"/>
          </p:cNvSpPr>
          <p:nvPr>
            <p:ph type="title"/>
          </p:nvPr>
        </p:nvSpPr>
        <p:spPr>
          <a:xfrm>
            <a:off x="0" y="2268746"/>
            <a:ext cx="9144000" cy="12594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i="1" dirty="0">
                <a:highlight>
                  <a:srgbClr val="00FFFF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시연영상</a:t>
            </a:r>
            <a:endParaRPr sz="3600" i="1" dirty="0">
              <a:highlight>
                <a:srgbClr val="00FFFF"/>
              </a:highlight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14;p20">
            <a:extLst>
              <a:ext uri="{FF2B5EF4-FFF2-40B4-BE49-F238E27FC236}">
                <a16:creationId xmlns:a16="http://schemas.microsoft.com/office/drawing/2014/main" id="{92F785CB-CA4A-43CE-9A24-F4708ABF83EC}"/>
              </a:ext>
            </a:extLst>
          </p:cNvPr>
          <p:cNvSpPr txBox="1"/>
          <p:nvPr/>
        </p:nvSpPr>
        <p:spPr>
          <a:xfrm>
            <a:off x="255099" y="315275"/>
            <a:ext cx="5781717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ko-KR" altLang="en-US" sz="2800" i="1" dirty="0">
                <a:solidFill>
                  <a:schemeClr val="bg2">
                    <a:lumMod val="75000"/>
                  </a:schemeClr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아쉬운 점 </a:t>
            </a:r>
            <a:r>
              <a:rPr lang="ko-KR" altLang="en-US" sz="2800" i="1" dirty="0" err="1">
                <a:solidFill>
                  <a:schemeClr val="bg2">
                    <a:lumMod val="75000"/>
                  </a:schemeClr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ㅜㅅㅜ</a:t>
            </a:r>
            <a:endParaRPr lang="en-US" altLang="ko-KR" sz="2800" i="1" dirty="0">
              <a:solidFill>
                <a:schemeClr val="bg2">
                  <a:lumMod val="75000"/>
                </a:schemeClr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 lvl="0"/>
            <a:r>
              <a:rPr lang="en-US" altLang="ko" sz="2800" i="1" dirty="0">
                <a:solidFill>
                  <a:srgbClr val="00FFFF"/>
                </a:solidFill>
                <a:highlight>
                  <a:srgbClr val="000000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: </a:t>
            </a:r>
            <a:r>
              <a:rPr lang="ko-KR" altLang="en-US" sz="2800" i="1" dirty="0">
                <a:solidFill>
                  <a:srgbClr val="00FFFF"/>
                </a:solidFill>
                <a:highlight>
                  <a:srgbClr val="000000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예상치 못한 문제</a:t>
            </a:r>
            <a:r>
              <a:rPr lang="en-US" altLang="ko-KR" sz="2800" i="1" dirty="0">
                <a:solidFill>
                  <a:srgbClr val="00FFFF"/>
                </a:solidFill>
                <a:highlight>
                  <a:srgbClr val="000000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.. Data formats</a:t>
            </a:r>
            <a:endParaRPr sz="2800" i="1" dirty="0">
              <a:solidFill>
                <a:srgbClr val="00FFFF"/>
              </a:solidFill>
              <a:highlight>
                <a:srgbClr val="000000"/>
              </a:highlight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sp>
        <p:nvSpPr>
          <p:cNvPr id="217" name="Google Shape;217;p28"/>
          <p:cNvSpPr txBox="1">
            <a:spLocks noGrp="1"/>
          </p:cNvSpPr>
          <p:nvPr>
            <p:ph type="body" idx="1"/>
          </p:nvPr>
        </p:nvSpPr>
        <p:spPr>
          <a:xfrm>
            <a:off x="4919536" y="5143500"/>
            <a:ext cx="4854300" cy="3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1000" dirty="0"/>
              <a:t>출처: </a:t>
            </a:r>
            <a:r>
              <a:rPr lang="ko" sz="1000" u="sng" dirty="0">
                <a:solidFill>
                  <a:schemeClr val="hlink"/>
                </a:solidFill>
                <a:hlinkClick r:id="rId3"/>
              </a:rPr>
              <a:t>https://github.com/ultralytics/yolov5</a:t>
            </a:r>
            <a:r>
              <a:rPr lang="ko" sz="1000" dirty="0"/>
              <a:t>  &amp; https://ctkim.tistory.com/79 </a:t>
            </a:r>
            <a:endParaRPr sz="1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08B12B-0086-4BA3-8D8F-EE0BE6A15942}"/>
              </a:ext>
            </a:extLst>
          </p:cNvPr>
          <p:cNvSpPr txBox="1"/>
          <p:nvPr/>
        </p:nvSpPr>
        <p:spPr>
          <a:xfrm>
            <a:off x="255099" y="1433958"/>
            <a:ext cx="5102679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1. Data Formats</a:t>
            </a:r>
            <a:r>
              <a:rPr lang="ko-KR" altLang="en-US" sz="16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의</a:t>
            </a:r>
            <a:r>
              <a:rPr lang="en-US" altLang="ko-KR" sz="16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ko-KR" altLang="en-US" sz="16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변환의 산은 높았다</a:t>
            </a:r>
            <a:r>
              <a:rPr lang="en-US" altLang="ko-KR" sz="16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..</a:t>
            </a:r>
          </a:p>
          <a:p>
            <a:endParaRPr lang="en-US" altLang="ko-KR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&gt; </a:t>
            </a:r>
            <a:r>
              <a:rPr lang="ko-KR" altLang="en-US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직접 코딩한 파일을 공유합니다</a:t>
            </a:r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!</a:t>
            </a:r>
          </a:p>
          <a:p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&gt; </a:t>
            </a:r>
            <a:r>
              <a:rPr lang="ko-KR" altLang="en-US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여차하면 </a:t>
            </a:r>
            <a:r>
              <a:rPr lang="en-US" altLang="ko-KR" dirty="0" err="1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Roboflow</a:t>
            </a:r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</a:t>
            </a:r>
            <a:r>
              <a:rPr lang="ko-KR" altLang="en-US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사용하자</a:t>
            </a:r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… </a:t>
            </a:r>
            <a:r>
              <a:rPr lang="ko-KR" altLang="en-US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삶의 질이 달라진다</a:t>
            </a:r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.</a:t>
            </a:r>
          </a:p>
          <a:p>
            <a:endParaRPr lang="en-US" altLang="ko-KR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2. 300GB 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데이터 정제로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..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컴퓨터의 파업선언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  <a:p>
            <a:endParaRPr lang="en-US" altLang="ko-KR" dirty="0">
              <a:solidFill>
                <a:schemeClr val="bg1">
                  <a:lumMod val="9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&gt;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데이터 변환 후 데이터 용량 파격적 감소</a:t>
            </a:r>
            <a:endParaRPr lang="en-US" altLang="ko-KR" dirty="0">
              <a:solidFill>
                <a:schemeClr val="bg1">
                  <a:lumMod val="9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&gt;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조금만이라도 우리의 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DATA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돌려보기</a:t>
            </a:r>
            <a:endParaRPr lang="en-US" altLang="ko-KR" dirty="0">
              <a:solidFill>
                <a:schemeClr val="bg1">
                  <a:lumMod val="9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endParaRPr lang="en-US" altLang="ko-KR" dirty="0">
              <a:solidFill>
                <a:schemeClr val="bg1">
                  <a:lumMod val="9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실시간 영상입력 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+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위험물 알림을 구현한다면 성공적인 서비스가 될 것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!</a:t>
            </a:r>
          </a:p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살아가는 모두의 이동이 자유롭고 안전하기를 바랍니다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!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ABFABA7-8756-4ABB-867C-02BBD2211071}"/>
              </a:ext>
            </a:extLst>
          </p:cNvPr>
          <p:cNvSpPr/>
          <p:nvPr/>
        </p:nvSpPr>
        <p:spPr>
          <a:xfrm>
            <a:off x="4144799" y="4571262"/>
            <a:ext cx="1212979" cy="338088"/>
          </a:xfrm>
          <a:prstGeom prst="rect">
            <a:avLst/>
          </a:prstGeom>
          <a:solidFill>
            <a:schemeClr val="tx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i="1" dirty="0">
                <a:solidFill>
                  <a:srgbClr val="00FFFF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WISH 0.99</a:t>
            </a:r>
            <a:endParaRPr lang="ko-KR" altLang="en-US" sz="1600" i="1" dirty="0">
              <a:solidFill>
                <a:srgbClr val="00FFFF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pic>
        <p:nvPicPr>
          <p:cNvPr id="12" name="그림 11" descr="텍스트, 실외, 도로, 거리이(가) 표시된 사진&#10;&#10;자동 생성된 설명">
            <a:extLst>
              <a:ext uri="{FF2B5EF4-FFF2-40B4-BE49-F238E27FC236}">
                <a16:creationId xmlns:a16="http://schemas.microsoft.com/office/drawing/2014/main" id="{5CD9C756-2FD0-479A-9416-ADB14DE134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7778" y="2863970"/>
            <a:ext cx="3636231" cy="204538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24CDF36C-532E-4399-AE04-4DF75D4B9A80}"/>
              </a:ext>
            </a:extLst>
          </p:cNvPr>
          <p:cNvSpPr/>
          <p:nvPr/>
        </p:nvSpPr>
        <p:spPr>
          <a:xfrm>
            <a:off x="5357778" y="2863970"/>
            <a:ext cx="3636231" cy="204538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00064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14;p20">
            <a:extLst>
              <a:ext uri="{FF2B5EF4-FFF2-40B4-BE49-F238E27FC236}">
                <a16:creationId xmlns:a16="http://schemas.microsoft.com/office/drawing/2014/main" id="{92F785CB-CA4A-43CE-9A24-F4708ABF83EC}"/>
              </a:ext>
            </a:extLst>
          </p:cNvPr>
          <p:cNvSpPr txBox="1"/>
          <p:nvPr/>
        </p:nvSpPr>
        <p:spPr>
          <a:xfrm>
            <a:off x="255099" y="315275"/>
            <a:ext cx="5781717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ko-KR" altLang="en-US" sz="2800" i="1" dirty="0">
                <a:solidFill>
                  <a:schemeClr val="bg2">
                    <a:lumMod val="75000"/>
                  </a:schemeClr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아쉬운 점 </a:t>
            </a:r>
            <a:r>
              <a:rPr lang="ko-KR" altLang="en-US" sz="2800" i="1" dirty="0" err="1">
                <a:solidFill>
                  <a:schemeClr val="bg2">
                    <a:lumMod val="75000"/>
                  </a:schemeClr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ㅜㅅㅜ</a:t>
            </a:r>
            <a:endParaRPr lang="en-US" altLang="ko-KR" sz="2800" i="1" dirty="0">
              <a:solidFill>
                <a:schemeClr val="bg2">
                  <a:lumMod val="75000"/>
                </a:schemeClr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 lvl="0"/>
            <a:r>
              <a:rPr lang="en-US" altLang="ko" sz="2800" i="1" dirty="0">
                <a:solidFill>
                  <a:srgbClr val="00FFFF"/>
                </a:solidFill>
                <a:highlight>
                  <a:srgbClr val="000000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: </a:t>
            </a:r>
            <a:r>
              <a:rPr lang="ko-KR" altLang="en-US" sz="2800" i="1" dirty="0">
                <a:solidFill>
                  <a:srgbClr val="00FFFF"/>
                </a:solidFill>
                <a:highlight>
                  <a:srgbClr val="000000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예상치 못한 문제</a:t>
            </a:r>
            <a:r>
              <a:rPr lang="en-US" altLang="ko-KR" sz="2800" i="1" dirty="0">
                <a:solidFill>
                  <a:srgbClr val="00FFFF"/>
                </a:solidFill>
                <a:highlight>
                  <a:srgbClr val="000000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.. Data formats</a:t>
            </a:r>
            <a:endParaRPr sz="2800" i="1" dirty="0">
              <a:solidFill>
                <a:srgbClr val="00FFFF"/>
              </a:solidFill>
              <a:highlight>
                <a:srgbClr val="000000"/>
              </a:highlight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sp>
        <p:nvSpPr>
          <p:cNvPr id="217" name="Google Shape;217;p28"/>
          <p:cNvSpPr txBox="1">
            <a:spLocks noGrp="1"/>
          </p:cNvSpPr>
          <p:nvPr>
            <p:ph type="body" idx="1"/>
          </p:nvPr>
        </p:nvSpPr>
        <p:spPr>
          <a:xfrm>
            <a:off x="4919536" y="5143500"/>
            <a:ext cx="4854300" cy="3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1000" dirty="0"/>
              <a:t>출처: </a:t>
            </a:r>
            <a:r>
              <a:rPr lang="ko" sz="1000" u="sng" dirty="0">
                <a:solidFill>
                  <a:schemeClr val="hlink"/>
                </a:solidFill>
                <a:hlinkClick r:id="rId3"/>
              </a:rPr>
              <a:t>https://github.com/ultralytics/yolov5</a:t>
            </a:r>
            <a:r>
              <a:rPr lang="ko" sz="1000" dirty="0"/>
              <a:t>  &amp; https://ctkim.tistory.com/79 </a:t>
            </a:r>
            <a:endParaRPr sz="1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08B12B-0086-4BA3-8D8F-EE0BE6A15942}"/>
              </a:ext>
            </a:extLst>
          </p:cNvPr>
          <p:cNvSpPr txBox="1"/>
          <p:nvPr/>
        </p:nvSpPr>
        <p:spPr>
          <a:xfrm>
            <a:off x="255099" y="1433958"/>
            <a:ext cx="5102679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1. Data Formats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의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변환의 산은 높았다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..</a:t>
            </a:r>
          </a:p>
          <a:p>
            <a:endParaRPr lang="en-US" altLang="ko-KR" dirty="0">
              <a:solidFill>
                <a:schemeClr val="bg1">
                  <a:lumMod val="9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&gt;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직접 코딩한 파일을 공유합니다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!</a:t>
            </a:r>
          </a:p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&gt;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여차하면 </a:t>
            </a:r>
            <a:r>
              <a:rPr lang="en-US" altLang="ko-KR" dirty="0" err="1">
                <a:solidFill>
                  <a:schemeClr val="bg1">
                    <a:lumMod val="9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Roboflow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사용하자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…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삶의 질이 달라진다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.</a:t>
            </a:r>
          </a:p>
          <a:p>
            <a:endParaRPr lang="en-US" altLang="ko-KR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r>
              <a:rPr lang="en-US" altLang="ko-KR" sz="16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2. 300GB </a:t>
            </a:r>
            <a:r>
              <a:rPr lang="ko-KR" altLang="en-US" sz="16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데이터 정제로</a:t>
            </a:r>
            <a:r>
              <a:rPr lang="en-US" altLang="ko-KR" sz="16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..</a:t>
            </a:r>
            <a:r>
              <a:rPr lang="ko-KR" altLang="en-US" sz="1600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컴퓨터의 파업선언</a:t>
            </a:r>
            <a:endParaRPr lang="en-US" altLang="ko-KR" sz="1600" dirty="0"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  <a:p>
            <a:endParaRPr lang="en-US" altLang="ko-KR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&gt; </a:t>
            </a:r>
            <a:r>
              <a:rPr lang="ko-KR" altLang="en-US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데이터 변환 후 데이터 용량 파격적 감소</a:t>
            </a:r>
            <a:endParaRPr lang="en-US" altLang="ko-KR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&gt; </a:t>
            </a:r>
            <a:r>
              <a:rPr lang="ko-KR" altLang="en-US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조금만이라도 우리의 </a:t>
            </a:r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DATA</a:t>
            </a:r>
            <a:r>
              <a:rPr lang="ko-KR" altLang="en-US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돌려보기</a:t>
            </a:r>
            <a:endParaRPr lang="en-US" altLang="ko-KR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endParaRPr lang="en-US" altLang="ko-KR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r>
              <a:rPr lang="ko-KR" altLang="en-US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실시간 영상입력 </a:t>
            </a:r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+ </a:t>
            </a:r>
            <a:r>
              <a:rPr lang="ko-KR" altLang="en-US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위험물 알림을 구현한다면 성공적인 서비스가 될 것</a:t>
            </a:r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!</a:t>
            </a:r>
          </a:p>
          <a:p>
            <a:r>
              <a:rPr lang="ko-KR" altLang="en-US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살아가는 모두의 이동이 자유롭고 안전하기를 바랍니다</a:t>
            </a:r>
            <a:r>
              <a:rPr lang="en-US" altLang="ko-KR" dirty="0"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!</a:t>
            </a:r>
            <a:endParaRPr lang="ko-KR" altLang="en-US" dirty="0">
              <a:latin typeface="AppleSDGothicNeoEB00" panose="02000503000000000000" pitchFamily="2" charset="-127"/>
              <a:ea typeface="AppleSDGothicNeoEB00" panose="02000503000000000000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ABFABA7-8756-4ABB-867C-02BBD2211071}"/>
              </a:ext>
            </a:extLst>
          </p:cNvPr>
          <p:cNvSpPr/>
          <p:nvPr/>
        </p:nvSpPr>
        <p:spPr>
          <a:xfrm>
            <a:off x="4144799" y="4571262"/>
            <a:ext cx="1212979" cy="338088"/>
          </a:xfrm>
          <a:prstGeom prst="rect">
            <a:avLst/>
          </a:prstGeom>
          <a:solidFill>
            <a:schemeClr val="tx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i="1" dirty="0">
                <a:solidFill>
                  <a:srgbClr val="00FFFF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WISH 0.99</a:t>
            </a:r>
            <a:endParaRPr lang="ko-KR" altLang="en-US" sz="1600" i="1" dirty="0">
              <a:solidFill>
                <a:srgbClr val="00FFFF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pic>
        <p:nvPicPr>
          <p:cNvPr id="12" name="그림 11" descr="텍스트, 실외, 도로, 거리이(가) 표시된 사진&#10;&#10;자동 생성된 설명">
            <a:extLst>
              <a:ext uri="{FF2B5EF4-FFF2-40B4-BE49-F238E27FC236}">
                <a16:creationId xmlns:a16="http://schemas.microsoft.com/office/drawing/2014/main" id="{5CD9C756-2FD0-479A-9416-ADB14DE134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7778" y="2863970"/>
            <a:ext cx="3636231" cy="204538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24CDF36C-532E-4399-AE04-4DF75D4B9A80}"/>
              </a:ext>
            </a:extLst>
          </p:cNvPr>
          <p:cNvSpPr/>
          <p:nvPr/>
        </p:nvSpPr>
        <p:spPr>
          <a:xfrm>
            <a:off x="5357778" y="2863970"/>
            <a:ext cx="3636231" cy="204538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19173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"/>
          <p:cNvSpPr txBox="1">
            <a:spLocks noGrp="1"/>
          </p:cNvSpPr>
          <p:nvPr>
            <p:ph type="title"/>
          </p:nvPr>
        </p:nvSpPr>
        <p:spPr>
          <a:xfrm>
            <a:off x="0" y="2268746"/>
            <a:ext cx="9144000" cy="12594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3600" i="1" dirty="0">
                <a:highlight>
                  <a:srgbClr val="00FFFF"/>
                </a:highlight>
                <a:latin typeface="AppleSDGothicNeoH00" panose="02000503000000000000" pitchFamily="2" charset="-127"/>
                <a:ea typeface="AppleSDGothicNeoH00" panose="02000503000000000000" pitchFamily="2" charset="-127"/>
              </a:rPr>
              <a:t>+ Code Review</a:t>
            </a:r>
            <a:endParaRPr sz="3600" i="1" dirty="0">
              <a:highlight>
                <a:srgbClr val="00FFFF"/>
              </a:highlight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1320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실외, 도로, 길이(가) 표시된 사진&#10;&#10;자동 생성된 설명">
            <a:extLst>
              <a:ext uri="{FF2B5EF4-FFF2-40B4-BE49-F238E27FC236}">
                <a16:creationId xmlns:a16="http://schemas.microsoft.com/office/drawing/2014/main" id="{6935A357-C693-47DC-904C-9111A053F1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8EBEC31C-C885-49DE-9728-D36CA2E162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9331" y="3657599"/>
            <a:ext cx="6539650" cy="36785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E22DCB-9D53-4FB8-B5A8-0E0AF99BD0DF}"/>
              </a:ext>
            </a:extLst>
          </p:cNvPr>
          <p:cNvSpPr txBox="1"/>
          <p:nvPr/>
        </p:nvSpPr>
        <p:spPr>
          <a:xfrm>
            <a:off x="4998314" y="749882"/>
            <a:ext cx="414568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모두의 권리를 위해 모인 많은 사람들의 노력과 </a:t>
            </a:r>
            <a:endParaRPr lang="en-US" altLang="ko-KR" dirty="0">
              <a:solidFill>
                <a:schemeClr val="bg1"/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pPr algn="r"/>
            <a:r>
              <a:rPr lang="ko-KR" altLang="en-US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기술이 합쳐져 </a:t>
            </a:r>
            <a:r>
              <a:rPr lang="en-US" altLang="ko-KR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wish 0.99</a:t>
            </a:r>
            <a:r>
              <a:rPr lang="ko-KR" altLang="en-US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가 시작되었습니다</a:t>
            </a:r>
            <a:r>
              <a:rPr lang="en-US" altLang="ko-KR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.</a:t>
            </a:r>
          </a:p>
          <a:p>
            <a:pPr algn="r"/>
            <a:r>
              <a:rPr lang="en-US" altLang="ko-KR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</a:t>
            </a:r>
          </a:p>
          <a:p>
            <a:pPr algn="r"/>
            <a:r>
              <a:rPr lang="en-US" altLang="ko-KR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AI-HUB</a:t>
            </a:r>
            <a:r>
              <a:rPr lang="ko-KR" altLang="en-US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의 보행영상 </a:t>
            </a:r>
            <a:r>
              <a:rPr lang="en-US" altLang="ko-KR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Data</a:t>
            </a:r>
            <a:r>
              <a:rPr lang="ko-KR" altLang="en-US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로 </a:t>
            </a:r>
            <a:endParaRPr lang="en-US" altLang="ko-KR" dirty="0">
              <a:solidFill>
                <a:schemeClr val="bg1"/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pPr algn="r"/>
            <a:r>
              <a:rPr lang="en-US" altLang="ko-KR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CV </a:t>
            </a:r>
            <a:r>
              <a:rPr lang="en-US" altLang="ko-KR" dirty="0" err="1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DeepLearning</a:t>
            </a:r>
            <a:r>
              <a:rPr lang="en-US" altLang="ko-KR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– Object Detection</a:t>
            </a:r>
            <a:r>
              <a:rPr lang="ko-KR" altLang="en-US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을 구현했습니다</a:t>
            </a:r>
            <a:r>
              <a:rPr lang="en-US" altLang="ko-KR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. </a:t>
            </a:r>
            <a:r>
              <a:rPr lang="ko-KR" altLang="en-US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</a:t>
            </a:r>
            <a:endParaRPr lang="en-US" altLang="ko-KR" dirty="0">
              <a:solidFill>
                <a:schemeClr val="bg1"/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9295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FB5BDA7-8C39-49E7-8430-B623B4E264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764652" y="120167"/>
            <a:ext cx="8520600" cy="1037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인도 보행 영상 </a:t>
            </a:r>
            <a:r>
              <a:rPr lang="en-US" altLang="ko-KR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Data</a:t>
            </a:r>
            <a:br>
              <a:rPr lang="en-US" altLang="ko-KR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</a:br>
            <a:r>
              <a:rPr lang="en-US" altLang="ko-KR" sz="20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14</a:t>
            </a:r>
            <a:r>
              <a:rPr lang="ko-KR" altLang="en-US" sz="20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만장 </a:t>
            </a:r>
            <a:r>
              <a:rPr lang="en-US" altLang="ko-KR" sz="20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Images</a:t>
            </a:r>
            <a:r>
              <a:rPr lang="ko-KR" altLang="en-US" sz="20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+ XML files</a:t>
            </a:r>
            <a:endParaRPr sz="2000" dirty="0">
              <a:solidFill>
                <a:schemeClr val="bg1"/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C70BA9D-7A45-4D1E-A2A2-4FFC81109DAE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1609646" y="3748284"/>
            <a:ext cx="3232329" cy="625228"/>
          </a:xfrm>
          <a:prstGeom prst="line">
            <a:avLst/>
          </a:prstGeom>
          <a:ln w="38100">
            <a:solidFill>
              <a:srgbClr val="EE05E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2B078D7-7E27-4081-80F3-209381935045}"/>
              </a:ext>
            </a:extLst>
          </p:cNvPr>
          <p:cNvSpPr txBox="1"/>
          <p:nvPr/>
        </p:nvSpPr>
        <p:spPr>
          <a:xfrm>
            <a:off x="4841975" y="4204235"/>
            <a:ext cx="15616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EE05E9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Bollard (</a:t>
            </a:r>
            <a:r>
              <a:rPr lang="ko-KR" altLang="en-US" sz="1600" dirty="0" err="1">
                <a:solidFill>
                  <a:srgbClr val="EE05E9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볼라드</a:t>
            </a:r>
            <a:r>
              <a:rPr lang="en-US" altLang="ko-KR" sz="1600" dirty="0">
                <a:solidFill>
                  <a:srgbClr val="EE05E9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  <a:endParaRPr lang="ko-KR" altLang="en-US" sz="1600" dirty="0">
              <a:solidFill>
                <a:srgbClr val="EE05E9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BB7ED5FE-F9BD-4240-836D-F9FB614F482D}"/>
              </a:ext>
            </a:extLst>
          </p:cNvPr>
          <p:cNvCxnSpPr>
            <a:cxnSpLocks/>
          </p:cNvCxnSpPr>
          <p:nvPr/>
        </p:nvCxnSpPr>
        <p:spPr>
          <a:xfrm flipV="1">
            <a:off x="5186980" y="725160"/>
            <a:ext cx="1893345" cy="137169"/>
          </a:xfrm>
          <a:prstGeom prst="line">
            <a:avLst/>
          </a:prstGeom>
          <a:ln w="38100">
            <a:solidFill>
              <a:srgbClr val="040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F8184A3-016F-47B8-A569-090A8EF78636}"/>
              </a:ext>
            </a:extLst>
          </p:cNvPr>
          <p:cNvSpPr txBox="1"/>
          <p:nvPr/>
        </p:nvSpPr>
        <p:spPr>
          <a:xfrm>
            <a:off x="7080325" y="573263"/>
            <a:ext cx="11352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0406FF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Pole (</a:t>
            </a:r>
            <a:r>
              <a:rPr lang="ko-KR" altLang="en-US" sz="1600" dirty="0">
                <a:solidFill>
                  <a:srgbClr val="0406FF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기둥</a:t>
            </a:r>
            <a:r>
              <a:rPr lang="en-US" altLang="ko-KR" sz="1600" dirty="0">
                <a:solidFill>
                  <a:srgbClr val="0406FF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  <a:endParaRPr lang="ko-KR" altLang="en-US" sz="1600" dirty="0">
              <a:solidFill>
                <a:srgbClr val="0406FF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D0F52D56-3CD0-4113-8116-59D5BDA5CE73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2380463" y="2653451"/>
            <a:ext cx="4194296" cy="138577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21BB368-97CB-4D8C-B707-2269B877317F}"/>
              </a:ext>
            </a:extLst>
          </p:cNvPr>
          <p:cNvSpPr txBox="1"/>
          <p:nvPr/>
        </p:nvSpPr>
        <p:spPr>
          <a:xfrm>
            <a:off x="6574759" y="3869948"/>
            <a:ext cx="13676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Person (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사람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  <a:endParaRPr lang="ko-KR" altLang="en-US" sz="16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4431AF-2AEE-4DC1-A2A9-99F395D1A496}"/>
              </a:ext>
            </a:extLst>
          </p:cNvPr>
          <p:cNvSpPr txBox="1"/>
          <p:nvPr/>
        </p:nvSpPr>
        <p:spPr>
          <a:xfrm>
            <a:off x="764652" y="816697"/>
            <a:ext cx="6125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</a:t>
            </a: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인도 보행에 장애가 되는 객체 </a:t>
            </a:r>
            <a:r>
              <a:rPr lang="en-US" altLang="ko-KR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29</a:t>
            </a: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종에 대해 ‘박스’ 형태로 </a:t>
            </a:r>
            <a:r>
              <a:rPr lang="en-US" altLang="ko-KR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annotation</a:t>
            </a: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한 데이터</a:t>
            </a:r>
          </a:p>
          <a:p>
            <a:endParaRPr lang="ko-KR" altLang="en-US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D832AE6C-9941-442E-A2DB-29D96B7DF2E0}"/>
              </a:ext>
            </a:extLst>
          </p:cNvPr>
          <p:cNvCxnSpPr>
            <a:cxnSpLocks/>
          </p:cNvCxnSpPr>
          <p:nvPr/>
        </p:nvCxnSpPr>
        <p:spPr>
          <a:xfrm>
            <a:off x="4027894" y="3476231"/>
            <a:ext cx="814081" cy="885436"/>
          </a:xfrm>
          <a:prstGeom prst="line">
            <a:avLst/>
          </a:prstGeom>
          <a:ln w="38100">
            <a:solidFill>
              <a:srgbClr val="EE05E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2" grpId="0"/>
      <p:bldP spid="2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FB5BDA7-8C39-49E7-8430-B623B4E264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764652" y="120167"/>
            <a:ext cx="8520600" cy="1037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인도 보행 영상 </a:t>
            </a:r>
            <a:r>
              <a:rPr lang="en-US" altLang="ko-KR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Data</a:t>
            </a:r>
            <a:br>
              <a:rPr lang="en-US" altLang="ko-KR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</a:br>
            <a:r>
              <a:rPr lang="en-US" altLang="ko-KR" sz="20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14</a:t>
            </a:r>
            <a:r>
              <a:rPr lang="ko-KR" altLang="en-US" sz="20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만장 </a:t>
            </a:r>
            <a:r>
              <a:rPr lang="en-US" altLang="ko-KR" sz="20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Images</a:t>
            </a:r>
            <a:r>
              <a:rPr lang="ko-KR" altLang="en-US" sz="20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+ XML files</a:t>
            </a:r>
            <a:endParaRPr sz="2000" dirty="0">
              <a:solidFill>
                <a:schemeClr val="bg1"/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C70BA9D-7A45-4D1E-A2A2-4FFC81109DAE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1609646" y="3748284"/>
            <a:ext cx="3232329" cy="625228"/>
          </a:xfrm>
          <a:prstGeom prst="line">
            <a:avLst/>
          </a:prstGeom>
          <a:ln w="38100">
            <a:solidFill>
              <a:srgbClr val="EE05E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2B078D7-7E27-4081-80F3-209381935045}"/>
              </a:ext>
            </a:extLst>
          </p:cNvPr>
          <p:cNvSpPr txBox="1"/>
          <p:nvPr/>
        </p:nvSpPr>
        <p:spPr>
          <a:xfrm>
            <a:off x="4841975" y="4204235"/>
            <a:ext cx="15616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EE05E9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Bollard (</a:t>
            </a:r>
            <a:r>
              <a:rPr lang="ko-KR" altLang="en-US" sz="1600" dirty="0" err="1">
                <a:solidFill>
                  <a:srgbClr val="EE05E9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볼라드</a:t>
            </a:r>
            <a:r>
              <a:rPr lang="en-US" altLang="ko-KR" sz="1600" dirty="0">
                <a:solidFill>
                  <a:srgbClr val="EE05E9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  <a:endParaRPr lang="ko-KR" altLang="en-US" sz="1600" dirty="0">
              <a:solidFill>
                <a:srgbClr val="EE05E9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BB7ED5FE-F9BD-4240-836D-F9FB614F482D}"/>
              </a:ext>
            </a:extLst>
          </p:cNvPr>
          <p:cNvCxnSpPr>
            <a:cxnSpLocks/>
          </p:cNvCxnSpPr>
          <p:nvPr/>
        </p:nvCxnSpPr>
        <p:spPr>
          <a:xfrm flipV="1">
            <a:off x="5186980" y="725160"/>
            <a:ext cx="1893345" cy="137169"/>
          </a:xfrm>
          <a:prstGeom prst="line">
            <a:avLst/>
          </a:prstGeom>
          <a:ln w="38100">
            <a:solidFill>
              <a:srgbClr val="040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F8184A3-016F-47B8-A569-090A8EF78636}"/>
              </a:ext>
            </a:extLst>
          </p:cNvPr>
          <p:cNvSpPr txBox="1"/>
          <p:nvPr/>
        </p:nvSpPr>
        <p:spPr>
          <a:xfrm>
            <a:off x="7080325" y="573263"/>
            <a:ext cx="11352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0406FF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Pole (</a:t>
            </a:r>
            <a:r>
              <a:rPr lang="ko-KR" altLang="en-US" sz="1600" dirty="0">
                <a:solidFill>
                  <a:srgbClr val="0406FF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기둥</a:t>
            </a:r>
            <a:r>
              <a:rPr lang="en-US" altLang="ko-KR" sz="1600" dirty="0">
                <a:solidFill>
                  <a:srgbClr val="0406FF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  <a:endParaRPr lang="ko-KR" altLang="en-US" sz="1600" dirty="0">
              <a:solidFill>
                <a:srgbClr val="0406FF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D0F52D56-3CD0-4113-8116-59D5BDA5CE73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2380463" y="2653451"/>
            <a:ext cx="4194296" cy="138577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21BB368-97CB-4D8C-B707-2269B877317F}"/>
              </a:ext>
            </a:extLst>
          </p:cNvPr>
          <p:cNvSpPr txBox="1"/>
          <p:nvPr/>
        </p:nvSpPr>
        <p:spPr>
          <a:xfrm>
            <a:off x="6574759" y="3869948"/>
            <a:ext cx="13676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Person (</a:t>
            </a:r>
            <a:r>
              <a:rPr lang="ko-KR" altLang="en-US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사람</a:t>
            </a:r>
            <a:r>
              <a:rPr lang="en-US" altLang="ko-KR" sz="16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)</a:t>
            </a:r>
            <a:endParaRPr lang="ko-KR" altLang="en-US" sz="1600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4431AF-2AEE-4DC1-A2A9-99F395D1A496}"/>
              </a:ext>
            </a:extLst>
          </p:cNvPr>
          <p:cNvSpPr txBox="1"/>
          <p:nvPr/>
        </p:nvSpPr>
        <p:spPr>
          <a:xfrm>
            <a:off x="764652" y="816697"/>
            <a:ext cx="6125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</a:t>
            </a: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인도 보행에 장애가 되는 객체 </a:t>
            </a:r>
            <a:r>
              <a:rPr lang="en-US" altLang="ko-KR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29</a:t>
            </a: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종에 대해 ‘박스’ 형태로 </a:t>
            </a:r>
            <a:r>
              <a:rPr lang="en-US" altLang="ko-KR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annotation</a:t>
            </a: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한 데이터</a:t>
            </a:r>
          </a:p>
          <a:p>
            <a:endParaRPr lang="ko-KR" altLang="en-US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D832AE6C-9941-442E-A2DB-29D96B7DF2E0}"/>
              </a:ext>
            </a:extLst>
          </p:cNvPr>
          <p:cNvCxnSpPr>
            <a:cxnSpLocks/>
          </p:cNvCxnSpPr>
          <p:nvPr/>
        </p:nvCxnSpPr>
        <p:spPr>
          <a:xfrm>
            <a:off x="4027894" y="3476231"/>
            <a:ext cx="814081" cy="885436"/>
          </a:xfrm>
          <a:prstGeom prst="line">
            <a:avLst/>
          </a:prstGeom>
          <a:ln w="38100">
            <a:solidFill>
              <a:srgbClr val="EE05E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AC7E666-4B52-4D93-B904-CDD7A0F9D1F8}"/>
              </a:ext>
            </a:extLst>
          </p:cNvPr>
          <p:cNvSpPr/>
          <p:nvPr/>
        </p:nvSpPr>
        <p:spPr>
          <a:xfrm>
            <a:off x="-7557" y="0"/>
            <a:ext cx="9143998" cy="5143500"/>
          </a:xfrm>
          <a:prstGeom prst="rect">
            <a:avLst/>
          </a:prstGeom>
          <a:solidFill>
            <a:srgbClr val="000000">
              <a:alpha val="6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430DDBE-FF02-4AF4-88E3-B21FF7D6EC4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315" b="56394"/>
          <a:stretch/>
        </p:blipFill>
        <p:spPr>
          <a:xfrm>
            <a:off x="856528" y="1075279"/>
            <a:ext cx="3733254" cy="259514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338B2E9-7BAA-41B7-8D5A-6780144D4E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315" t="45272"/>
          <a:stretch/>
        </p:blipFill>
        <p:spPr>
          <a:xfrm>
            <a:off x="4641235" y="1063714"/>
            <a:ext cx="3524771" cy="3075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78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실외, 대지, 길, 거리이(가) 표시된 사진&#10;&#10;자동 생성된 설명">
            <a:extLst>
              <a:ext uri="{FF2B5EF4-FFF2-40B4-BE49-F238E27FC236}">
                <a16:creationId xmlns:a16="http://schemas.microsoft.com/office/drawing/2014/main" id="{9EA0C090-D761-49C9-A10F-D77D929123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93903406-59F5-4818-B35A-6434728080A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7450"/>
          <a:stretch/>
        </p:blipFill>
        <p:spPr>
          <a:xfrm>
            <a:off x="322730" y="3136493"/>
            <a:ext cx="8498540" cy="1079786"/>
          </a:xfrm>
          <a:prstGeom prst="rect">
            <a:avLst/>
          </a:prstGeom>
        </p:spPr>
      </p:pic>
      <p:sp>
        <p:nvSpPr>
          <p:cNvPr id="14" name="Google Shape;84;p18">
            <a:extLst>
              <a:ext uri="{FF2B5EF4-FFF2-40B4-BE49-F238E27FC236}">
                <a16:creationId xmlns:a16="http://schemas.microsoft.com/office/drawing/2014/main" id="{20B776B2-C934-46D8-8E45-762B531B96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923" y="130401"/>
            <a:ext cx="4022538" cy="17695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인도 보행 영상 </a:t>
            </a:r>
            <a:r>
              <a:rPr lang="en-US" altLang="ko-KR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Data</a:t>
            </a:r>
            <a:r>
              <a:rPr lang="ko-KR" altLang="en-US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br>
              <a:rPr lang="en-US" altLang="ko-KR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</a:br>
            <a:r>
              <a:rPr lang="en-US" altLang="ko-KR" sz="20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XML files</a:t>
            </a:r>
            <a:br>
              <a:rPr lang="en-US" altLang="ko-KR" sz="20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</a:br>
            <a:endParaRPr sz="2000" dirty="0">
              <a:solidFill>
                <a:schemeClr val="bg1"/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047896B-65D0-4078-A514-F0E7BE955282}"/>
              </a:ext>
            </a:extLst>
          </p:cNvPr>
          <p:cNvSpPr/>
          <p:nvPr/>
        </p:nvSpPr>
        <p:spPr>
          <a:xfrm>
            <a:off x="2920181" y="1430595"/>
            <a:ext cx="1231490" cy="1342102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2ABEE21B-454B-40F6-99E0-95F833907EF5}"/>
              </a:ext>
            </a:extLst>
          </p:cNvPr>
          <p:cNvCxnSpPr>
            <a:cxnSpLocks/>
          </p:cNvCxnSpPr>
          <p:nvPr/>
        </p:nvCxnSpPr>
        <p:spPr>
          <a:xfrm>
            <a:off x="597256" y="3605663"/>
            <a:ext cx="743356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2709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실외, 대지, 길, 거리이(가) 표시된 사진&#10;&#10;자동 생성된 설명">
            <a:extLst>
              <a:ext uri="{FF2B5EF4-FFF2-40B4-BE49-F238E27FC236}">
                <a16:creationId xmlns:a16="http://schemas.microsoft.com/office/drawing/2014/main" id="{9EA0C090-D761-49C9-A10F-D77D929123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93903406-59F5-4818-B35A-6434728080A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7450"/>
          <a:stretch/>
        </p:blipFill>
        <p:spPr>
          <a:xfrm>
            <a:off x="322730" y="3136493"/>
            <a:ext cx="8498540" cy="1079786"/>
          </a:xfrm>
          <a:prstGeom prst="rect">
            <a:avLst/>
          </a:prstGeom>
        </p:spPr>
      </p:pic>
      <p:sp>
        <p:nvSpPr>
          <p:cNvPr id="14" name="Google Shape;84;p18">
            <a:extLst>
              <a:ext uri="{FF2B5EF4-FFF2-40B4-BE49-F238E27FC236}">
                <a16:creationId xmlns:a16="http://schemas.microsoft.com/office/drawing/2014/main" id="{20B776B2-C934-46D8-8E45-762B531B96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923" y="130401"/>
            <a:ext cx="4022538" cy="17695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인도 보행 영상 </a:t>
            </a:r>
            <a:r>
              <a:rPr lang="en-US" altLang="ko-KR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Data</a:t>
            </a:r>
            <a:r>
              <a:rPr lang="ko-KR" altLang="en-US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  <a:t> </a:t>
            </a:r>
            <a:br>
              <a:rPr lang="en-US" altLang="ko-KR" sz="2000" dirty="0">
                <a:solidFill>
                  <a:schemeClr val="bg1"/>
                </a:solidFill>
                <a:latin typeface="AppleSDGothicNeoEB00" panose="02000503000000000000" pitchFamily="2" charset="-127"/>
                <a:ea typeface="AppleSDGothicNeoEB00" panose="02000503000000000000" pitchFamily="2" charset="-127"/>
              </a:rPr>
            </a:br>
            <a:r>
              <a:rPr lang="en-US" altLang="ko-KR" sz="20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XML files</a:t>
            </a:r>
            <a:br>
              <a:rPr lang="en-US" altLang="ko-KR" sz="20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</a:br>
            <a:endParaRPr sz="2000" dirty="0">
              <a:solidFill>
                <a:schemeClr val="bg1"/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047896B-65D0-4078-A514-F0E7BE955282}"/>
              </a:ext>
            </a:extLst>
          </p:cNvPr>
          <p:cNvSpPr/>
          <p:nvPr/>
        </p:nvSpPr>
        <p:spPr>
          <a:xfrm>
            <a:off x="2920181" y="1430595"/>
            <a:ext cx="1231490" cy="1342102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2ABEE21B-454B-40F6-99E0-95F833907EF5}"/>
              </a:ext>
            </a:extLst>
          </p:cNvPr>
          <p:cNvCxnSpPr>
            <a:cxnSpLocks/>
          </p:cNvCxnSpPr>
          <p:nvPr/>
        </p:nvCxnSpPr>
        <p:spPr>
          <a:xfrm>
            <a:off x="597256" y="3605663"/>
            <a:ext cx="743356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4AC8CC11-4494-4417-9BA6-E3A1222AB93B}"/>
              </a:ext>
            </a:extLst>
          </p:cNvPr>
          <p:cNvSpPr/>
          <p:nvPr/>
        </p:nvSpPr>
        <p:spPr>
          <a:xfrm rot="21437919">
            <a:off x="-404202" y="1966527"/>
            <a:ext cx="9690780" cy="12896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solidFill>
                  <a:srgbClr val="C00000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NOT</a:t>
            </a:r>
            <a:r>
              <a:rPr lang="en-US" altLang="ko-KR" sz="4800" dirty="0">
                <a:solidFill>
                  <a:schemeClr val="tx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 BASIC FORMAT</a:t>
            </a:r>
            <a:endParaRPr lang="ko-KR" altLang="en-US" sz="4800" dirty="0">
              <a:solidFill>
                <a:schemeClr val="tx1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803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/>
        </p:nvSpPr>
        <p:spPr>
          <a:xfrm>
            <a:off x="1020113" y="3767119"/>
            <a:ext cx="30417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물체를 어떤 물체인지 인식하고 분류하는 문제   </a:t>
            </a:r>
            <a:endParaRPr sz="12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113" name="Google Shape;113;p20"/>
          <p:cNvSpPr txBox="1"/>
          <p:nvPr/>
        </p:nvSpPr>
        <p:spPr>
          <a:xfrm>
            <a:off x="4911100" y="3535594"/>
            <a:ext cx="3041700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ko" sz="12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물체가 어디있는지 박스를 통해 </a:t>
            </a:r>
            <a:endParaRPr sz="12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" sz="12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B</a:t>
            </a:r>
            <a:r>
              <a:rPr lang="ko" sz="12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ounding box </a:t>
            </a:r>
            <a:r>
              <a:rPr lang="ko" sz="12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정보를 나타내는</a:t>
            </a:r>
            <a:endParaRPr sz="12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" sz="12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L</a:t>
            </a:r>
            <a:r>
              <a:rPr lang="ko" sz="12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ocalization 문제를 해결해 내는것 </a:t>
            </a:r>
            <a:endParaRPr sz="12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 </a:t>
            </a:r>
            <a:endParaRPr sz="12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114" name="Google Shape;114;p20"/>
          <p:cNvSpPr txBox="1"/>
          <p:nvPr/>
        </p:nvSpPr>
        <p:spPr>
          <a:xfrm>
            <a:off x="255100" y="315275"/>
            <a:ext cx="34782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i="1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Object </a:t>
            </a:r>
            <a:endParaRPr lang="en-US" altLang="ko" sz="2800" i="1" dirty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i="1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Detection</a:t>
            </a:r>
            <a:endParaRPr sz="2800" i="1" dirty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8638" y="1940157"/>
            <a:ext cx="2384675" cy="156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0"/>
          <p:cNvSpPr txBox="1"/>
          <p:nvPr/>
        </p:nvSpPr>
        <p:spPr>
          <a:xfrm>
            <a:off x="1787513" y="3504482"/>
            <a:ext cx="1506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latin typeface="Prompt"/>
                <a:ea typeface="Prompt"/>
                <a:cs typeface="Prompt"/>
                <a:sym typeface="Prompt"/>
              </a:rPr>
              <a:t>2 WOMEN</a:t>
            </a:r>
            <a:br>
              <a:rPr lang="ko" dirty="0"/>
            </a:br>
            <a:endParaRPr dirty="0"/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8625" y="1940157"/>
            <a:ext cx="2384675" cy="156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0"/>
          <p:cNvSpPr/>
          <p:nvPr/>
        </p:nvSpPr>
        <p:spPr>
          <a:xfrm>
            <a:off x="5374550" y="1989619"/>
            <a:ext cx="673200" cy="1470600"/>
          </a:xfrm>
          <a:prstGeom prst="rect">
            <a:avLst/>
          </a:prstGeom>
          <a:noFill/>
          <a:ln w="28575" cap="flat" cmpd="sng">
            <a:solidFill>
              <a:srgbClr val="008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0"/>
          <p:cNvSpPr/>
          <p:nvPr/>
        </p:nvSpPr>
        <p:spPr>
          <a:xfrm>
            <a:off x="6223725" y="2010344"/>
            <a:ext cx="942300" cy="1449900"/>
          </a:xfrm>
          <a:prstGeom prst="rect">
            <a:avLst/>
          </a:prstGeom>
          <a:noFill/>
          <a:ln w="28575" cap="flat" cmpd="sng">
            <a:solidFill>
              <a:srgbClr val="008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0"/>
          <p:cNvSpPr txBox="1">
            <a:spLocks noGrp="1"/>
          </p:cNvSpPr>
          <p:nvPr>
            <p:ph type="body" idx="1"/>
          </p:nvPr>
        </p:nvSpPr>
        <p:spPr>
          <a:xfrm>
            <a:off x="6047750" y="4849200"/>
            <a:ext cx="3096300" cy="3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SzPts val="523"/>
              <a:buNone/>
            </a:pPr>
            <a:r>
              <a:rPr lang="ko" sz="675" i="1" u="sng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참고 자료: </a:t>
            </a:r>
            <a:r>
              <a:rPr lang="ko" sz="675" i="1" u="sng" dirty="0">
                <a:solidFill>
                  <a:schemeClr val="dk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http://cs231n.stanford.edu/slides/2016/winter1516_lecture8.pdf</a:t>
            </a:r>
            <a:endParaRPr sz="675" i="1" u="sng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F107D1D-784D-486A-BC57-F99ACC3E426F}"/>
              </a:ext>
            </a:extLst>
          </p:cNvPr>
          <p:cNvSpPr/>
          <p:nvPr/>
        </p:nvSpPr>
        <p:spPr>
          <a:xfrm>
            <a:off x="1348638" y="1940157"/>
            <a:ext cx="2384662" cy="1564325"/>
          </a:xfrm>
          <a:prstGeom prst="rect">
            <a:avLst/>
          </a:prstGeom>
          <a:noFill/>
          <a:ln w="57150">
            <a:solidFill>
              <a:srgbClr val="008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F4BBF89-454C-4D2E-8FF2-FEC3ECB9F0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690887" y="1679934"/>
            <a:ext cx="2337979" cy="1457325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7CCFEF3C-9FAD-4A27-95C5-349A066C92FF}"/>
              </a:ext>
            </a:extLst>
          </p:cNvPr>
          <p:cNvSpPr/>
          <p:nvPr/>
        </p:nvSpPr>
        <p:spPr>
          <a:xfrm>
            <a:off x="1348631" y="1570961"/>
            <a:ext cx="1847990" cy="338088"/>
          </a:xfrm>
          <a:prstGeom prst="rect">
            <a:avLst/>
          </a:prstGeom>
          <a:solidFill>
            <a:srgbClr val="0080FF"/>
          </a:solidFill>
          <a:ln w="57150">
            <a:solidFill>
              <a:srgbClr val="008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Classification 0.99</a:t>
            </a:r>
            <a:endParaRPr lang="ko-KR" altLang="en-US" sz="16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5E795BF-8715-4124-A049-84A978399337}"/>
              </a:ext>
            </a:extLst>
          </p:cNvPr>
          <p:cNvSpPr/>
          <p:nvPr/>
        </p:nvSpPr>
        <p:spPr>
          <a:xfrm>
            <a:off x="5158612" y="1940157"/>
            <a:ext cx="2384662" cy="1564325"/>
          </a:xfrm>
          <a:prstGeom prst="rect">
            <a:avLst/>
          </a:prstGeom>
          <a:noFill/>
          <a:ln w="57150">
            <a:solidFill>
              <a:srgbClr val="FBD1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0848608-55A9-4614-8046-DAAE426E6C41}"/>
              </a:ext>
            </a:extLst>
          </p:cNvPr>
          <p:cNvSpPr/>
          <p:nvPr/>
        </p:nvSpPr>
        <p:spPr>
          <a:xfrm>
            <a:off x="5158605" y="1570961"/>
            <a:ext cx="1733402" cy="338088"/>
          </a:xfrm>
          <a:prstGeom prst="rect">
            <a:avLst/>
          </a:prstGeom>
          <a:solidFill>
            <a:srgbClr val="FBD14B"/>
          </a:solidFill>
          <a:ln w="57150">
            <a:solidFill>
              <a:srgbClr val="FBD1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Localization 0.99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08D60EA2-26B3-4278-9C1F-53E344682C19}"/>
              </a:ext>
            </a:extLst>
          </p:cNvPr>
          <p:cNvSpPr/>
          <p:nvPr/>
        </p:nvSpPr>
        <p:spPr>
          <a:xfrm>
            <a:off x="6151907" y="1934773"/>
            <a:ext cx="143583" cy="151141"/>
          </a:xfrm>
          <a:prstGeom prst="ellipse">
            <a:avLst/>
          </a:prstGeom>
          <a:solidFill>
            <a:srgbClr val="FBD14B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D2D8D11-5343-4F5F-8D36-DD1B0BDB8463}"/>
              </a:ext>
            </a:extLst>
          </p:cNvPr>
          <p:cNvSpPr/>
          <p:nvPr/>
        </p:nvSpPr>
        <p:spPr>
          <a:xfrm>
            <a:off x="6163430" y="3342241"/>
            <a:ext cx="143583" cy="151141"/>
          </a:xfrm>
          <a:prstGeom prst="ellipse">
            <a:avLst/>
          </a:prstGeom>
          <a:solidFill>
            <a:srgbClr val="FBD14B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BF24C69-4667-4D4E-A740-FD9F2B3FC624}"/>
              </a:ext>
            </a:extLst>
          </p:cNvPr>
          <p:cNvSpPr/>
          <p:nvPr/>
        </p:nvSpPr>
        <p:spPr>
          <a:xfrm>
            <a:off x="7078348" y="1929432"/>
            <a:ext cx="143583" cy="151141"/>
          </a:xfrm>
          <a:prstGeom prst="ellipse">
            <a:avLst/>
          </a:prstGeom>
          <a:solidFill>
            <a:srgbClr val="FBD14B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1E8A526-4417-40B6-9798-74EF532ECB5C}"/>
              </a:ext>
            </a:extLst>
          </p:cNvPr>
          <p:cNvSpPr/>
          <p:nvPr/>
        </p:nvSpPr>
        <p:spPr>
          <a:xfrm>
            <a:off x="7094233" y="3340211"/>
            <a:ext cx="143583" cy="151141"/>
          </a:xfrm>
          <a:prstGeom prst="ellipse">
            <a:avLst/>
          </a:prstGeom>
          <a:solidFill>
            <a:srgbClr val="FBD14B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127;p21">
            <a:extLst>
              <a:ext uri="{FF2B5EF4-FFF2-40B4-BE49-F238E27FC236}">
                <a16:creationId xmlns:a16="http://schemas.microsoft.com/office/drawing/2014/main" id="{78A93B50-D304-40B7-95BE-37FFD7351A9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2000" y="1361685"/>
            <a:ext cx="7160000" cy="3222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0"/>
          <p:cNvSpPr txBox="1"/>
          <p:nvPr/>
        </p:nvSpPr>
        <p:spPr>
          <a:xfrm>
            <a:off x="255100" y="315275"/>
            <a:ext cx="34782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i="1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Object </a:t>
            </a:r>
            <a:endParaRPr lang="en-US" altLang="ko" sz="2800" i="1" dirty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i="1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Detection</a:t>
            </a:r>
            <a:endParaRPr sz="2800" i="1" dirty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sp>
        <p:nvSpPr>
          <p:cNvPr id="120" name="Google Shape;120;p20"/>
          <p:cNvSpPr txBox="1">
            <a:spLocks noGrp="1"/>
          </p:cNvSpPr>
          <p:nvPr>
            <p:ph type="body" idx="1"/>
          </p:nvPr>
        </p:nvSpPr>
        <p:spPr>
          <a:xfrm>
            <a:off x="6047750" y="4849200"/>
            <a:ext cx="3096300" cy="3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>
              <a:spcAft>
                <a:spcPts val="1200"/>
              </a:spcAft>
              <a:buSzPts val="523"/>
              <a:buNone/>
            </a:pPr>
            <a:r>
              <a:rPr lang="ko-KR" altLang="en-US" sz="675" i="1" u="sng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출처</a:t>
            </a:r>
            <a:r>
              <a:rPr lang="en-US" altLang="ko-KR" sz="675" i="1" u="sng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</a:t>
            </a:r>
            <a:r>
              <a:rPr lang="en-US" altLang="ko" sz="675" i="1" u="sng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https://arxiv.org/pdf/1905.05055.pdf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F107D1D-784D-486A-BC57-F99ACC3E426F}"/>
              </a:ext>
            </a:extLst>
          </p:cNvPr>
          <p:cNvSpPr/>
          <p:nvPr/>
        </p:nvSpPr>
        <p:spPr>
          <a:xfrm>
            <a:off x="1254465" y="1478319"/>
            <a:ext cx="6718195" cy="3222150"/>
          </a:xfrm>
          <a:prstGeom prst="rect">
            <a:avLst/>
          </a:prstGeom>
          <a:noFill/>
          <a:ln w="57150">
            <a:solidFill>
              <a:srgbClr val="1EC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F4BBF89-454C-4D2E-8FF2-FEC3ECB9F0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690887" y="1679934"/>
            <a:ext cx="2337979" cy="1457325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7CCFEF3C-9FAD-4A27-95C5-349A066C92FF}"/>
              </a:ext>
            </a:extLst>
          </p:cNvPr>
          <p:cNvSpPr/>
          <p:nvPr/>
        </p:nvSpPr>
        <p:spPr>
          <a:xfrm>
            <a:off x="5947379" y="1140231"/>
            <a:ext cx="2025281" cy="338088"/>
          </a:xfrm>
          <a:prstGeom prst="rect">
            <a:avLst/>
          </a:prstGeom>
          <a:solidFill>
            <a:srgbClr val="1EC0FF"/>
          </a:solidFill>
          <a:ln w="57150">
            <a:solidFill>
              <a:srgbClr val="1EC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O.D HISTORY 0.99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52615443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1183</TotalTime>
  <Words>885</Words>
  <Application>Microsoft Office PowerPoint</Application>
  <PresentationFormat>화면 슬라이드 쇼(16:9)</PresentationFormat>
  <Paragraphs>163</Paragraphs>
  <Slides>24</Slides>
  <Notes>24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2" baseType="lpstr">
      <vt:lpstr>Arial</vt:lpstr>
      <vt:lpstr>AppleSDGothicNeoB00</vt:lpstr>
      <vt:lpstr>Simplified Arabic</vt:lpstr>
      <vt:lpstr>AppleSDGothicNeoEB00</vt:lpstr>
      <vt:lpstr>AppleSDGothicNeoL00</vt:lpstr>
      <vt:lpstr>AppleSDGothicNeoH00</vt:lpstr>
      <vt:lpstr>Prompt</vt:lpstr>
      <vt:lpstr>Simple Light</vt:lpstr>
      <vt:lpstr>PowerPoint 프레젠테이션</vt:lpstr>
      <vt:lpstr>PowerPoint 프레젠테이션</vt:lpstr>
      <vt:lpstr>PowerPoint 프레젠테이션</vt:lpstr>
      <vt:lpstr>인도 보행 영상 Data 14만장 Images + XML files</vt:lpstr>
      <vt:lpstr>인도 보행 영상 Data 14만장 Images + XML files</vt:lpstr>
      <vt:lpstr>인도 보행 영상 Data  XML files </vt:lpstr>
      <vt:lpstr>인도 보행 영상 Data  XML files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시연영상</vt:lpstr>
      <vt:lpstr>PowerPoint 프레젠테이션</vt:lpstr>
      <vt:lpstr>PowerPoint 프레젠테이션</vt:lpstr>
      <vt:lpstr>+ Code Review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KO SUJIN</dc:creator>
  <cp:lastModifiedBy>고수진</cp:lastModifiedBy>
  <cp:revision>25</cp:revision>
  <dcterms:modified xsi:type="dcterms:W3CDTF">2021-02-26T02:44:02Z</dcterms:modified>
</cp:coreProperties>
</file>